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comments/comment2.xml" ContentType="application/vnd.openxmlformats-officedocument.presentationml.comments+xml"/>
  <Override PartName="/ppt/notesSlides/notesSlide6.xml" ContentType="application/vnd.openxmlformats-officedocument.presentationml.notesSlide+xml"/>
  <Override PartName="/ppt/comments/comment3.xml" ContentType="application/vnd.openxmlformats-officedocument.presentationml.comments+xml"/>
  <Override PartName="/ppt/notesSlides/notesSlide7.xml" ContentType="application/vnd.openxmlformats-officedocument.presentationml.notesSlide+xml"/>
  <Override PartName="/ppt/comments/comment4.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5.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Lst>
  <p:notesMasterIdLst>
    <p:notesMasterId r:id="rId26"/>
  </p:notesMasterIdLst>
  <p:sldIdLst>
    <p:sldId id="256" r:id="rId2"/>
    <p:sldId id="274" r:id="rId3"/>
    <p:sldId id="275" r:id="rId4"/>
    <p:sldId id="278" r:id="rId5"/>
    <p:sldId id="279" r:id="rId6"/>
    <p:sldId id="271" r:id="rId7"/>
    <p:sldId id="272" r:id="rId8"/>
    <p:sldId id="267" r:id="rId9"/>
    <p:sldId id="270" r:id="rId10"/>
    <p:sldId id="282" r:id="rId11"/>
    <p:sldId id="268" r:id="rId12"/>
    <p:sldId id="280" r:id="rId13"/>
    <p:sldId id="257" r:id="rId14"/>
    <p:sldId id="283" r:id="rId15"/>
    <p:sldId id="261" r:id="rId16"/>
    <p:sldId id="259" r:id="rId17"/>
    <p:sldId id="262" r:id="rId18"/>
    <p:sldId id="260" r:id="rId19"/>
    <p:sldId id="264" r:id="rId20"/>
    <p:sldId id="287" r:id="rId21"/>
    <p:sldId id="266" r:id="rId22"/>
    <p:sldId id="284" r:id="rId23"/>
    <p:sldId id="285" r:id="rId24"/>
    <p:sldId id="286" r:id="rId2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ceccarelli" initials="b" lastIdx="5" clrIdx="0">
    <p:extLst>
      <p:ext uri="{19B8F6BF-5375-455C-9EA6-DF929625EA0E}">
        <p15:presenceInfo xmlns:p15="http://schemas.microsoft.com/office/powerpoint/2012/main" userId="bceccarell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77600" autoAdjust="0"/>
  </p:normalViewPr>
  <p:slideViewPr>
    <p:cSldViewPr snapToGrid="0">
      <p:cViewPr varScale="1">
        <p:scale>
          <a:sx n="82" d="100"/>
          <a:sy n="82" d="100"/>
        </p:scale>
        <p:origin x="32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5-09-08T23:42:46.711" idx="1">
    <p:pos x="10" y="10"/>
    <p:text>The equation to set the duration of the yellow light is the perception-reaction time + the time it takes to traverse the stopping distance at the speed limit v.</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5-09-08T23:45:13.191" idx="2">
    <p:pos x="10" y="10"/>
    <p:text>The 2 makes the yellow light duration HALF the time it takes to stop your car.    The 2 should not be there.  
The 2 is the reason why over 90% of all drivers inadvertently run red lights.</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5-09-08T23:45:13.191" idx="2">
    <p:pos x="10" y="10"/>
    <p:text>The 2 makes the yellow light duration HALF the time it takes to stop your car.    The 2 should not be there.  
The 2 is the reason why over 90% of all drivers inadvertently run red lights.</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5-09-08T23:47:01.839" idx="3">
    <p:pos x="10" y="10"/>
    <p:text>This equation expresses the true physical relationship between time, initial velocity and deceleration.    There is no "2".</p:text>
    <p:extLst>
      <p:ext uri="{C676402C-5697-4E1C-873F-D02D1690AC5C}">
        <p15:threadingInfo xmlns:p15="http://schemas.microsoft.com/office/powerpoint/2012/main" timeZoneBias="24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5-09-08T23:47:52.157" idx="4">
    <p:pos x="10" y="10"/>
    <p:text>Distance "c" is called the critical distance.   It is the distance you travel while perceiving and reacting to a yellow light + the distance it takes you to stop your car.</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C1F49DF6-BB18-44DC-B982-B7A95C682FCC}" type="datetimeFigureOut">
              <a:rPr lang="en-US" smtClean="0"/>
              <a:t>5/28/2016</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15606B3F-3320-48D0-AC6B-BB2A21A039A0}" type="slidenum">
              <a:rPr lang="en-US" smtClean="0"/>
              <a:t>‹#›</a:t>
            </a:fld>
            <a:endParaRPr lang="en-US" dirty="0"/>
          </a:p>
        </p:txBody>
      </p:sp>
    </p:spTree>
    <p:extLst>
      <p:ext uri="{BB962C8B-B14F-4D97-AF65-F5344CB8AC3E}">
        <p14:creationId xmlns:p14="http://schemas.microsoft.com/office/powerpoint/2010/main" val="2557976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606B3F-3320-48D0-AC6B-BB2A21A039A0}" type="slidenum">
              <a:rPr lang="en-US" smtClean="0"/>
              <a:t>1</a:t>
            </a:fld>
            <a:endParaRPr lang="en-US" dirty="0"/>
          </a:p>
        </p:txBody>
      </p:sp>
    </p:spTree>
    <p:extLst>
      <p:ext uri="{BB962C8B-B14F-4D97-AF65-F5344CB8AC3E}">
        <p14:creationId xmlns:p14="http://schemas.microsoft.com/office/powerpoint/2010/main" val="1965646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Equation assumes</a:t>
            </a:r>
            <a:r>
              <a:rPr lang="en-US" baseline="0" dirty="0" smtClean="0"/>
              <a:t> the driver traverses the critical distance at constant speed Vc which is the maximum allowable speed.</a:t>
            </a:r>
            <a:endParaRPr lang="en-US" dirty="0"/>
          </a:p>
        </p:txBody>
      </p:sp>
      <p:sp>
        <p:nvSpPr>
          <p:cNvPr id="4" name="Slide Number Placeholder 3"/>
          <p:cNvSpPr>
            <a:spLocks noGrp="1"/>
          </p:cNvSpPr>
          <p:nvPr>
            <p:ph type="sldNum" sz="quarter" idx="10"/>
          </p:nvPr>
        </p:nvSpPr>
        <p:spPr/>
        <p:txBody>
          <a:bodyPr/>
          <a:lstStyle/>
          <a:p>
            <a:fld id="{15606B3F-3320-48D0-AC6B-BB2A21A039A0}" type="slidenum">
              <a:rPr lang="en-US" smtClean="0"/>
              <a:t>14</a:t>
            </a:fld>
            <a:endParaRPr lang="en-US" dirty="0"/>
          </a:p>
        </p:txBody>
      </p:sp>
    </p:spTree>
    <p:extLst>
      <p:ext uri="{BB962C8B-B14F-4D97-AF65-F5344CB8AC3E}">
        <p14:creationId xmlns:p14="http://schemas.microsoft.com/office/powerpoint/2010/main" val="102966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Gazis,</a:t>
            </a:r>
            <a:r>
              <a:rPr lang="en-US" baseline="0" dirty="0" smtClean="0"/>
              <a:t> Herman and Maradudin designed the formula only to work for one specific type of traffic motion.    Cars going straight who never slow down from the speed limit.</a:t>
            </a:r>
            <a:endParaRPr lang="en-US" dirty="0"/>
          </a:p>
        </p:txBody>
      </p:sp>
      <p:sp>
        <p:nvSpPr>
          <p:cNvPr id="4" name="Slide Number Placeholder 3"/>
          <p:cNvSpPr>
            <a:spLocks noGrp="1"/>
          </p:cNvSpPr>
          <p:nvPr>
            <p:ph type="sldNum" sz="quarter" idx="10"/>
          </p:nvPr>
        </p:nvSpPr>
        <p:spPr/>
        <p:txBody>
          <a:bodyPr/>
          <a:lstStyle/>
          <a:p>
            <a:fld id="{15606B3F-3320-48D0-AC6B-BB2A21A039A0}" type="slidenum">
              <a:rPr lang="en-US" smtClean="0"/>
              <a:t>15</a:t>
            </a:fld>
            <a:endParaRPr lang="en-US" dirty="0"/>
          </a:p>
        </p:txBody>
      </p:sp>
    </p:spTree>
    <p:extLst>
      <p:ext uri="{BB962C8B-B14F-4D97-AF65-F5344CB8AC3E}">
        <p14:creationId xmlns:p14="http://schemas.microsoft.com/office/powerpoint/2010/main" val="3286241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ITE formula is very limited in its use.</a:t>
            </a:r>
            <a:endParaRPr lang="en-US" dirty="0"/>
          </a:p>
        </p:txBody>
      </p:sp>
      <p:sp>
        <p:nvSpPr>
          <p:cNvPr id="4" name="Slide Number Placeholder 3"/>
          <p:cNvSpPr>
            <a:spLocks noGrp="1"/>
          </p:cNvSpPr>
          <p:nvPr>
            <p:ph type="sldNum" sz="quarter" idx="10"/>
          </p:nvPr>
        </p:nvSpPr>
        <p:spPr/>
        <p:txBody>
          <a:bodyPr/>
          <a:lstStyle/>
          <a:p>
            <a:fld id="{15606B3F-3320-48D0-AC6B-BB2A21A039A0}" type="slidenum">
              <a:rPr lang="en-US" smtClean="0"/>
              <a:t>16</a:t>
            </a:fld>
            <a:endParaRPr lang="en-US" dirty="0"/>
          </a:p>
        </p:txBody>
      </p:sp>
    </p:spTree>
    <p:extLst>
      <p:ext uri="{BB962C8B-B14F-4D97-AF65-F5344CB8AC3E}">
        <p14:creationId xmlns:p14="http://schemas.microsoft.com/office/powerpoint/2010/main" val="537778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ITE formula does not work for </a:t>
            </a:r>
            <a:r>
              <a:rPr lang="en-US" baseline="0" dirty="0" smtClean="0"/>
              <a:t>turns.    It is does not work for straight-thru traffic when there are nearby businesses or side-streets from which cars emerge or egress.  The formula does not work for any slowing down maneuver, not even to avoid a pedestrian.   Hence drivers in order to avoid running a red light, throw caution to the wind.    The formula only supports a driver going as fast as he can.     This is also the reason why drivers beat the light.</a:t>
            </a:r>
            <a:endParaRPr lang="en-US" dirty="0"/>
          </a:p>
        </p:txBody>
      </p:sp>
      <p:sp>
        <p:nvSpPr>
          <p:cNvPr id="4" name="Slide Number Placeholder 3"/>
          <p:cNvSpPr>
            <a:spLocks noGrp="1"/>
          </p:cNvSpPr>
          <p:nvPr>
            <p:ph type="sldNum" sz="quarter" idx="10"/>
          </p:nvPr>
        </p:nvSpPr>
        <p:spPr/>
        <p:txBody>
          <a:bodyPr/>
          <a:lstStyle/>
          <a:p>
            <a:fld id="{15606B3F-3320-48D0-AC6B-BB2A21A039A0}" type="slidenum">
              <a:rPr lang="en-US" smtClean="0"/>
              <a:t>17</a:t>
            </a:fld>
            <a:endParaRPr lang="en-US" dirty="0"/>
          </a:p>
        </p:txBody>
      </p:sp>
    </p:spTree>
    <p:extLst>
      <p:ext uri="{BB962C8B-B14F-4D97-AF65-F5344CB8AC3E}">
        <p14:creationId xmlns:p14="http://schemas.microsoft.com/office/powerpoint/2010/main" val="1572215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 is the critical distance, or comfortable</a:t>
            </a:r>
            <a:r>
              <a:rPr lang="en-US" baseline="0" dirty="0" smtClean="0"/>
              <a:t> stopping distance.   Once you cannot stop, the time it takes for you reach the intersection is that distance divided by your average speed.</a:t>
            </a:r>
            <a:endParaRPr lang="en-US" dirty="0"/>
          </a:p>
        </p:txBody>
      </p:sp>
      <p:sp>
        <p:nvSpPr>
          <p:cNvPr id="4" name="Slide Number Placeholder 3"/>
          <p:cNvSpPr>
            <a:spLocks noGrp="1"/>
          </p:cNvSpPr>
          <p:nvPr>
            <p:ph type="sldNum" sz="quarter" idx="10"/>
          </p:nvPr>
        </p:nvSpPr>
        <p:spPr/>
        <p:txBody>
          <a:bodyPr/>
          <a:lstStyle/>
          <a:p>
            <a:fld id="{15606B3F-3320-48D0-AC6B-BB2A21A039A0}" type="slidenum">
              <a:rPr lang="en-US" smtClean="0"/>
              <a:t>18</a:t>
            </a:fld>
            <a:endParaRPr lang="en-US" dirty="0"/>
          </a:p>
        </p:txBody>
      </p:sp>
    </p:spTree>
    <p:extLst>
      <p:ext uri="{BB962C8B-B14F-4D97-AF65-F5344CB8AC3E}">
        <p14:creationId xmlns:p14="http://schemas.microsoft.com/office/powerpoint/2010/main" val="3527111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proper</a:t>
            </a:r>
            <a:r>
              <a:rPr lang="en-US" baseline="0" dirty="0" smtClean="0"/>
              <a:t> application of physics for a turning lane yellow.   Note that the yellow must be longer, not shorter, than a straight through lane yellow.</a:t>
            </a:r>
            <a:endParaRPr lang="en-US" dirty="0"/>
          </a:p>
        </p:txBody>
      </p:sp>
      <p:sp>
        <p:nvSpPr>
          <p:cNvPr id="4" name="Slide Number Placeholder 3"/>
          <p:cNvSpPr>
            <a:spLocks noGrp="1"/>
          </p:cNvSpPr>
          <p:nvPr>
            <p:ph type="sldNum" sz="quarter" idx="10"/>
          </p:nvPr>
        </p:nvSpPr>
        <p:spPr/>
        <p:txBody>
          <a:bodyPr/>
          <a:lstStyle/>
          <a:p>
            <a:fld id="{15606B3F-3320-48D0-AC6B-BB2A21A039A0}" type="slidenum">
              <a:rPr lang="en-US" smtClean="0"/>
              <a:t>19</a:t>
            </a:fld>
            <a:endParaRPr lang="en-US" dirty="0"/>
          </a:p>
        </p:txBody>
      </p:sp>
    </p:spTree>
    <p:extLst>
      <p:ext uri="{BB962C8B-B14F-4D97-AF65-F5344CB8AC3E}">
        <p14:creationId xmlns:p14="http://schemas.microsoft.com/office/powerpoint/2010/main" val="3925730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Over 90% of all red light running is caused by underlying physics problem with the yellow change interval equation.</a:t>
            </a:r>
          </a:p>
          <a:p>
            <a:r>
              <a:rPr lang="en-US" baseline="0" dirty="0" smtClean="0"/>
              <a:t>Red and yellow curves are for the turn lanes.</a:t>
            </a:r>
          </a:p>
          <a:p>
            <a:r>
              <a:rPr lang="en-US" baseline="0" dirty="0" smtClean="0"/>
              <a:t>Blue is for the through lanes.</a:t>
            </a:r>
          </a:p>
          <a:p>
            <a:r>
              <a:rPr lang="en-US" dirty="0" smtClean="0"/>
              <a:t>The</a:t>
            </a:r>
            <a:r>
              <a:rPr lang="en-US" baseline="0" dirty="0" smtClean="0"/>
              <a:t> curves are not random distributions.</a:t>
            </a:r>
          </a:p>
          <a:p>
            <a:r>
              <a:rPr lang="en-US" baseline="0" dirty="0" smtClean="0"/>
              <a:t>The curves follow the laws of physics whose x-intercept is the stopping time.</a:t>
            </a:r>
          </a:p>
          <a:p>
            <a:r>
              <a:rPr lang="en-US" baseline="0" dirty="0" smtClean="0"/>
              <a:t>Uniform distributions form after the stopping time = 7.4 seconds – (yellow change interval)</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5606B3F-3320-48D0-AC6B-BB2A21A039A0}" type="slidenum">
              <a:rPr lang="en-US" smtClean="0"/>
              <a:t>20</a:t>
            </a:fld>
            <a:endParaRPr lang="en-US" dirty="0"/>
          </a:p>
        </p:txBody>
      </p:sp>
    </p:spTree>
    <p:extLst>
      <p:ext uri="{BB962C8B-B14F-4D97-AF65-F5344CB8AC3E}">
        <p14:creationId xmlns:p14="http://schemas.microsoft.com/office/powerpoint/2010/main" val="39061534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Do not use stochastic methods to determine PR time or deceleration.   Stochastic methods apply only to non-random events.   Just as a bridge engineer cannot design a bridge to sustain only the average weight vehicle, you cannot set a yellow interval according to the average person’s PR time and average passenger car’s deceleration.</a:t>
            </a:r>
            <a:endParaRPr lang="en-US" dirty="0"/>
          </a:p>
        </p:txBody>
      </p:sp>
      <p:sp>
        <p:nvSpPr>
          <p:cNvPr id="4" name="Slide Number Placeholder 3"/>
          <p:cNvSpPr>
            <a:spLocks noGrp="1"/>
          </p:cNvSpPr>
          <p:nvPr>
            <p:ph type="sldNum" sz="quarter" idx="10"/>
          </p:nvPr>
        </p:nvSpPr>
        <p:spPr/>
        <p:txBody>
          <a:bodyPr/>
          <a:lstStyle/>
          <a:p>
            <a:fld id="{15606B3F-3320-48D0-AC6B-BB2A21A039A0}" type="slidenum">
              <a:rPr lang="en-US" smtClean="0"/>
              <a:t>21</a:t>
            </a:fld>
            <a:endParaRPr lang="en-US" dirty="0"/>
          </a:p>
        </p:txBody>
      </p:sp>
    </p:spTree>
    <p:extLst>
      <p:ext uri="{BB962C8B-B14F-4D97-AF65-F5344CB8AC3E}">
        <p14:creationId xmlns:p14="http://schemas.microsoft.com/office/powerpoint/2010/main" val="913330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branches of engineering use tolerances.   Via the technique of error propagation, one</a:t>
            </a:r>
            <a:r>
              <a:rPr lang="en-US" baseline="0" dirty="0" smtClean="0"/>
              <a:t> can compute the error in the yellow change interval.    For a 45 mph road, the fully qualified yellow interval is 4.3 +/- 2.3 seconds.   Set the RLC delay (grace period) to 2.3 seconds.   </a:t>
            </a:r>
          </a:p>
          <a:p>
            <a:endParaRPr lang="en-US" baseline="0" dirty="0" smtClean="0"/>
          </a:p>
          <a:p>
            <a:r>
              <a:rPr lang="en-US" baseline="0" dirty="0" smtClean="0"/>
              <a:t>Do not apply analytic solutions unless they have a physics reality.    The gG term in the full ITE formula comes from the emergency braking SSD equation for the case when maximum frictional force applies between road and tire.   This is not the case of a normal approach to a signalized intersection.   gG applies downhill, but does not apply uphill.  </a:t>
            </a:r>
          </a:p>
        </p:txBody>
      </p:sp>
      <p:sp>
        <p:nvSpPr>
          <p:cNvPr id="4" name="Slide Number Placeholder 3"/>
          <p:cNvSpPr>
            <a:spLocks noGrp="1"/>
          </p:cNvSpPr>
          <p:nvPr>
            <p:ph type="sldNum" sz="quarter" idx="10"/>
          </p:nvPr>
        </p:nvSpPr>
        <p:spPr/>
        <p:txBody>
          <a:bodyPr/>
          <a:lstStyle/>
          <a:p>
            <a:fld id="{15606B3F-3320-48D0-AC6B-BB2A21A039A0}" type="slidenum">
              <a:rPr lang="en-US" smtClean="0"/>
              <a:t>22</a:t>
            </a:fld>
            <a:endParaRPr lang="en-US" dirty="0"/>
          </a:p>
        </p:txBody>
      </p:sp>
    </p:spTree>
    <p:extLst>
      <p:ext uri="{BB962C8B-B14F-4D97-AF65-F5344CB8AC3E}">
        <p14:creationId xmlns:p14="http://schemas.microsoft.com/office/powerpoint/2010/main" val="4261565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Human drivers are being held</a:t>
            </a:r>
            <a:r>
              <a:rPr lang="en-US" baseline="0" dirty="0" smtClean="0"/>
              <a:t> culpable for these traffic engineering failures now.</a:t>
            </a:r>
            <a:endParaRPr lang="en-US" dirty="0" smtClean="0"/>
          </a:p>
          <a:p>
            <a:endParaRPr lang="en-US" dirty="0" smtClean="0"/>
          </a:p>
          <a:p>
            <a:r>
              <a:rPr lang="en-US" dirty="0" smtClean="0"/>
              <a:t>When</a:t>
            </a:r>
            <a:r>
              <a:rPr lang="en-US" baseline="0" dirty="0" smtClean="0"/>
              <a:t> all vehicles on the road are self-driving, the manufacturers will be held culpable for all infractions and will not be able to blame a human driver.</a:t>
            </a:r>
          </a:p>
          <a:p>
            <a:endParaRPr lang="en-US" dirty="0" smtClean="0"/>
          </a:p>
          <a:p>
            <a:r>
              <a:rPr lang="en-US" dirty="0" smtClean="0"/>
              <a:t>I have</a:t>
            </a:r>
            <a:r>
              <a:rPr lang="en-US" baseline="0" dirty="0" smtClean="0"/>
              <a:t> notified all the authorities in the matter.   ITE has chosen to conceal its mistakes.    The vast majority of traffic engineers do not understand physics.</a:t>
            </a:r>
            <a:endParaRPr lang="en-US" dirty="0"/>
          </a:p>
        </p:txBody>
      </p:sp>
      <p:sp>
        <p:nvSpPr>
          <p:cNvPr id="4" name="Slide Number Placeholder 3"/>
          <p:cNvSpPr>
            <a:spLocks noGrp="1"/>
          </p:cNvSpPr>
          <p:nvPr>
            <p:ph type="sldNum" sz="quarter" idx="10"/>
          </p:nvPr>
        </p:nvSpPr>
        <p:spPr/>
        <p:txBody>
          <a:bodyPr/>
          <a:lstStyle/>
          <a:p>
            <a:fld id="{15606B3F-3320-48D0-AC6B-BB2A21A039A0}" type="slidenum">
              <a:rPr lang="en-US" smtClean="0"/>
              <a:t>5</a:t>
            </a:fld>
            <a:endParaRPr lang="en-US" dirty="0"/>
          </a:p>
        </p:txBody>
      </p:sp>
    </p:spTree>
    <p:extLst>
      <p:ext uri="{BB962C8B-B14F-4D97-AF65-F5344CB8AC3E}">
        <p14:creationId xmlns:p14="http://schemas.microsoft.com/office/powerpoint/2010/main" val="4156323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get down to the physics.</a:t>
            </a:r>
          </a:p>
          <a:p>
            <a:endParaRPr lang="en-US" dirty="0"/>
          </a:p>
        </p:txBody>
      </p:sp>
      <p:sp>
        <p:nvSpPr>
          <p:cNvPr id="4" name="Slide Number Placeholder 3"/>
          <p:cNvSpPr>
            <a:spLocks noGrp="1"/>
          </p:cNvSpPr>
          <p:nvPr>
            <p:ph type="sldNum" sz="quarter" idx="10"/>
          </p:nvPr>
        </p:nvSpPr>
        <p:spPr/>
        <p:txBody>
          <a:bodyPr/>
          <a:lstStyle/>
          <a:p>
            <a:fld id="{15606B3F-3320-48D0-AC6B-BB2A21A039A0}" type="slidenum">
              <a:rPr lang="en-US" smtClean="0"/>
              <a:t>7</a:t>
            </a:fld>
            <a:endParaRPr lang="en-US" dirty="0"/>
          </a:p>
        </p:txBody>
      </p:sp>
    </p:spTree>
    <p:extLst>
      <p:ext uri="{BB962C8B-B14F-4D97-AF65-F5344CB8AC3E}">
        <p14:creationId xmlns:p14="http://schemas.microsoft.com/office/powerpoint/2010/main" val="860190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a:t>
            </a:r>
            <a:r>
              <a:rPr lang="en-US" baseline="0" dirty="0" smtClean="0"/>
              <a:t> ITE yellow change interval equation.    g is gravitation acceleration and G is grade.</a:t>
            </a:r>
          </a:p>
          <a:p>
            <a:endParaRPr lang="en-US" dirty="0"/>
          </a:p>
        </p:txBody>
      </p:sp>
      <p:sp>
        <p:nvSpPr>
          <p:cNvPr id="4" name="Slide Number Placeholder 3"/>
          <p:cNvSpPr>
            <a:spLocks noGrp="1"/>
          </p:cNvSpPr>
          <p:nvPr>
            <p:ph type="sldNum" sz="quarter" idx="10"/>
          </p:nvPr>
        </p:nvSpPr>
        <p:spPr/>
        <p:txBody>
          <a:bodyPr/>
          <a:lstStyle/>
          <a:p>
            <a:fld id="{15606B3F-3320-48D0-AC6B-BB2A21A039A0}" type="slidenum">
              <a:rPr lang="en-US" smtClean="0"/>
              <a:t>8</a:t>
            </a:fld>
            <a:endParaRPr lang="en-US" dirty="0"/>
          </a:p>
        </p:txBody>
      </p:sp>
    </p:spTree>
    <p:extLst>
      <p:ext uri="{BB962C8B-B14F-4D97-AF65-F5344CB8AC3E}">
        <p14:creationId xmlns:p14="http://schemas.microsoft.com/office/powerpoint/2010/main" val="864568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Anybody see the problem?</a:t>
            </a:r>
          </a:p>
          <a:p>
            <a:endParaRPr lang="en-US" dirty="0" smtClean="0"/>
          </a:p>
          <a:p>
            <a:r>
              <a:rPr lang="en-US" dirty="0" smtClean="0"/>
              <a:t>The 2 is the problem.   The 2 makes the yellow</a:t>
            </a:r>
            <a:r>
              <a:rPr lang="en-US" baseline="0" dirty="0" smtClean="0"/>
              <a:t> change interval half the time it takes a vehicle to stop.   The “2” is the sole creator of the dilemma zone.    It is what forces a driver to decide between stop and go-full-speed.   </a:t>
            </a:r>
          </a:p>
          <a:p>
            <a:endParaRPr lang="en-US" dirty="0"/>
          </a:p>
        </p:txBody>
      </p:sp>
      <p:sp>
        <p:nvSpPr>
          <p:cNvPr id="4" name="Slide Number Placeholder 3"/>
          <p:cNvSpPr>
            <a:spLocks noGrp="1"/>
          </p:cNvSpPr>
          <p:nvPr>
            <p:ph type="sldNum" sz="quarter" idx="10"/>
          </p:nvPr>
        </p:nvSpPr>
        <p:spPr/>
        <p:txBody>
          <a:bodyPr/>
          <a:lstStyle/>
          <a:p>
            <a:fld id="{15606B3F-3320-48D0-AC6B-BB2A21A039A0}" type="slidenum">
              <a:rPr lang="en-US" smtClean="0"/>
              <a:t>9</a:t>
            </a:fld>
            <a:endParaRPr lang="en-US" dirty="0"/>
          </a:p>
        </p:txBody>
      </p:sp>
    </p:spTree>
    <p:extLst>
      <p:ext uri="{BB962C8B-B14F-4D97-AF65-F5344CB8AC3E}">
        <p14:creationId xmlns:p14="http://schemas.microsoft.com/office/powerpoint/2010/main" val="330269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2 is the problem.   The 2 makes the yellow</a:t>
            </a:r>
            <a:r>
              <a:rPr lang="en-US" baseline="0" dirty="0" smtClean="0"/>
              <a:t> change interval half the time it takes a vehicle to stop.   The “2” is the sole creator of the dilemma zone.    It is what forces a driver to decide between stop and go-full-speed.   </a:t>
            </a:r>
          </a:p>
          <a:p>
            <a:endParaRPr lang="en-US" dirty="0"/>
          </a:p>
        </p:txBody>
      </p:sp>
      <p:sp>
        <p:nvSpPr>
          <p:cNvPr id="4" name="Slide Number Placeholder 3"/>
          <p:cNvSpPr>
            <a:spLocks noGrp="1"/>
          </p:cNvSpPr>
          <p:nvPr>
            <p:ph type="sldNum" sz="quarter" idx="10"/>
          </p:nvPr>
        </p:nvSpPr>
        <p:spPr/>
        <p:txBody>
          <a:bodyPr/>
          <a:lstStyle/>
          <a:p>
            <a:fld id="{15606B3F-3320-48D0-AC6B-BB2A21A039A0}" type="slidenum">
              <a:rPr lang="en-US" smtClean="0"/>
              <a:t>10</a:t>
            </a:fld>
            <a:endParaRPr lang="en-US" dirty="0"/>
          </a:p>
        </p:txBody>
      </p:sp>
    </p:spTree>
    <p:extLst>
      <p:ext uri="{BB962C8B-B14F-4D97-AF65-F5344CB8AC3E}">
        <p14:creationId xmlns:p14="http://schemas.microsoft.com/office/powerpoint/2010/main" val="66378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Newton’s Laws of Motion, the time to stop = the initial</a:t>
            </a:r>
            <a:r>
              <a:rPr lang="en-US" baseline="0" dirty="0" smtClean="0"/>
              <a:t> velocity divided by deceleration.   There is no “2”.</a:t>
            </a:r>
          </a:p>
          <a:p>
            <a:endParaRPr lang="en-US" dirty="0"/>
          </a:p>
        </p:txBody>
      </p:sp>
      <p:sp>
        <p:nvSpPr>
          <p:cNvPr id="4" name="Slide Number Placeholder 3"/>
          <p:cNvSpPr>
            <a:spLocks noGrp="1"/>
          </p:cNvSpPr>
          <p:nvPr>
            <p:ph type="sldNum" sz="quarter" idx="10"/>
          </p:nvPr>
        </p:nvSpPr>
        <p:spPr/>
        <p:txBody>
          <a:bodyPr/>
          <a:lstStyle/>
          <a:p>
            <a:fld id="{15606B3F-3320-48D0-AC6B-BB2A21A039A0}" type="slidenum">
              <a:rPr lang="en-US" smtClean="0"/>
              <a:t>11</a:t>
            </a:fld>
            <a:endParaRPr lang="en-US" dirty="0"/>
          </a:p>
        </p:txBody>
      </p:sp>
    </p:spTree>
    <p:extLst>
      <p:ext uri="{BB962C8B-B14F-4D97-AF65-F5344CB8AC3E}">
        <p14:creationId xmlns:p14="http://schemas.microsoft.com/office/powerpoint/2010/main" val="654130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will only have time to describe 1.    I will touch on 2 and 3.    4 and 5, as well as the rest,</a:t>
            </a:r>
            <a:r>
              <a:rPr lang="en-US" baseline="0" dirty="0" smtClean="0"/>
              <a:t> can be found in “Yellow Change and Red Clearance Solution.”</a:t>
            </a:r>
          </a:p>
          <a:p>
            <a:endParaRPr lang="en-US" dirty="0"/>
          </a:p>
        </p:txBody>
      </p:sp>
      <p:sp>
        <p:nvSpPr>
          <p:cNvPr id="4" name="Slide Number Placeholder 3"/>
          <p:cNvSpPr>
            <a:spLocks noGrp="1"/>
          </p:cNvSpPr>
          <p:nvPr>
            <p:ph type="sldNum" sz="quarter" idx="10"/>
          </p:nvPr>
        </p:nvSpPr>
        <p:spPr/>
        <p:txBody>
          <a:bodyPr/>
          <a:lstStyle/>
          <a:p>
            <a:fld id="{15606B3F-3320-48D0-AC6B-BB2A21A039A0}" type="slidenum">
              <a:rPr lang="en-US" smtClean="0"/>
              <a:t>12</a:t>
            </a:fld>
            <a:endParaRPr lang="en-US" dirty="0"/>
          </a:p>
        </p:txBody>
      </p:sp>
    </p:spTree>
    <p:extLst>
      <p:ext uri="{BB962C8B-B14F-4D97-AF65-F5344CB8AC3E}">
        <p14:creationId xmlns:p14="http://schemas.microsoft.com/office/powerpoint/2010/main" val="3710711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 does the ITE formula come from?    It is the distance</a:t>
            </a:r>
            <a:r>
              <a:rPr lang="en-US" baseline="0" dirty="0" smtClean="0"/>
              <a:t> travelled during the PR time + the braking distance.</a:t>
            </a:r>
            <a:endParaRPr lang="en-US" dirty="0"/>
          </a:p>
        </p:txBody>
      </p:sp>
      <p:sp>
        <p:nvSpPr>
          <p:cNvPr id="4" name="Slide Number Placeholder 3"/>
          <p:cNvSpPr>
            <a:spLocks noGrp="1"/>
          </p:cNvSpPr>
          <p:nvPr>
            <p:ph type="sldNum" sz="quarter" idx="10"/>
          </p:nvPr>
        </p:nvSpPr>
        <p:spPr/>
        <p:txBody>
          <a:bodyPr/>
          <a:lstStyle/>
          <a:p>
            <a:fld id="{15606B3F-3320-48D0-AC6B-BB2A21A039A0}" type="slidenum">
              <a:rPr lang="en-US" smtClean="0"/>
              <a:t>13</a:t>
            </a:fld>
            <a:endParaRPr lang="en-US" dirty="0"/>
          </a:p>
        </p:txBody>
      </p:sp>
    </p:spTree>
    <p:extLst>
      <p:ext uri="{BB962C8B-B14F-4D97-AF65-F5344CB8AC3E}">
        <p14:creationId xmlns:p14="http://schemas.microsoft.com/office/powerpoint/2010/main" val="322053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00A3CF9-3619-41C7-954B-F6AD70189DB1}" type="datetime1">
              <a:rPr lang="en-US" smtClean="0"/>
              <a:t>5/28/2016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48FCB6-30EA-4FE5-9D7F-96FB5D3C7E63}" type="slidenum">
              <a:rPr lang="en-US" smtClean="0"/>
              <a:t>‹#›</a:t>
            </a:fld>
            <a:endParaRPr lang="en-US" dirty="0"/>
          </a:p>
        </p:txBody>
      </p:sp>
    </p:spTree>
    <p:extLst>
      <p:ext uri="{BB962C8B-B14F-4D97-AF65-F5344CB8AC3E}">
        <p14:creationId xmlns:p14="http://schemas.microsoft.com/office/powerpoint/2010/main" val="1664402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A8A1BD-EB10-473C-87F7-6F115DBBC26B}" type="datetime1">
              <a:rPr lang="en-US" smtClean="0"/>
              <a:t>5/28/2016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48FCB6-30EA-4FE5-9D7F-96FB5D3C7E63}" type="slidenum">
              <a:rPr lang="en-US" smtClean="0"/>
              <a:t>‹#›</a:t>
            </a:fld>
            <a:endParaRPr lang="en-US" dirty="0"/>
          </a:p>
        </p:txBody>
      </p:sp>
    </p:spTree>
    <p:extLst>
      <p:ext uri="{BB962C8B-B14F-4D97-AF65-F5344CB8AC3E}">
        <p14:creationId xmlns:p14="http://schemas.microsoft.com/office/powerpoint/2010/main" val="1613778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188088-0EAD-4F02-8B07-D30CA08C44E3}" type="datetime1">
              <a:rPr lang="en-US" smtClean="0"/>
              <a:t>5/28/2016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48FCB6-30EA-4FE5-9D7F-96FB5D3C7E63}" type="slidenum">
              <a:rPr lang="en-US" smtClean="0"/>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655659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E146BFB-C977-4EF4-ADCA-89C277C1114D}" type="datetime1">
              <a:rPr lang="en-US" smtClean="0"/>
              <a:t>5/28/2016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48FCB6-30EA-4FE5-9D7F-96FB5D3C7E63}" type="slidenum">
              <a:rPr lang="en-US" smtClean="0"/>
              <a:t>‹#›</a:t>
            </a:fld>
            <a:endParaRPr lang="en-US" dirty="0"/>
          </a:p>
        </p:txBody>
      </p:sp>
    </p:spTree>
    <p:extLst>
      <p:ext uri="{BB962C8B-B14F-4D97-AF65-F5344CB8AC3E}">
        <p14:creationId xmlns:p14="http://schemas.microsoft.com/office/powerpoint/2010/main" val="1203763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DE28DB0-2C70-4F3F-9427-EBBB127BD774}" type="datetime1">
              <a:rPr lang="en-US" smtClean="0"/>
              <a:t>5/28/2016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48FCB6-30EA-4FE5-9D7F-96FB5D3C7E63}"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9842711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060549A-4983-44D3-8F88-F2CDE777C4D5}" type="datetime1">
              <a:rPr lang="en-US" smtClean="0"/>
              <a:t>5/28/2016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48FCB6-30EA-4FE5-9D7F-96FB5D3C7E63}" type="slidenum">
              <a:rPr lang="en-US" smtClean="0"/>
              <a:t>‹#›</a:t>
            </a:fld>
            <a:endParaRPr lang="en-US" dirty="0"/>
          </a:p>
        </p:txBody>
      </p:sp>
    </p:spTree>
    <p:extLst>
      <p:ext uri="{BB962C8B-B14F-4D97-AF65-F5344CB8AC3E}">
        <p14:creationId xmlns:p14="http://schemas.microsoft.com/office/powerpoint/2010/main" val="42576532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81A3185-65B2-459C-A3D0-CF4B61E864C0}" type="datetime1">
              <a:rPr lang="en-US" smtClean="0"/>
              <a:t>5/28/2016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48FCB6-30EA-4FE5-9D7F-96FB5D3C7E63}" type="slidenum">
              <a:rPr lang="en-US" smtClean="0"/>
              <a:t>‹#›</a:t>
            </a:fld>
            <a:endParaRPr lang="en-US" dirty="0"/>
          </a:p>
        </p:txBody>
      </p:sp>
    </p:spTree>
    <p:extLst>
      <p:ext uri="{BB962C8B-B14F-4D97-AF65-F5344CB8AC3E}">
        <p14:creationId xmlns:p14="http://schemas.microsoft.com/office/powerpoint/2010/main" val="2364872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45000B9-D652-4BB3-9FBF-B343C2479683}" type="datetime1">
              <a:rPr lang="en-US" smtClean="0"/>
              <a:t>5/28/2016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48FCB6-30EA-4FE5-9D7F-96FB5D3C7E63}" type="slidenum">
              <a:rPr lang="en-US" smtClean="0"/>
              <a:t>‹#›</a:t>
            </a:fld>
            <a:endParaRPr lang="en-US" dirty="0"/>
          </a:p>
        </p:txBody>
      </p:sp>
    </p:spTree>
    <p:extLst>
      <p:ext uri="{BB962C8B-B14F-4D97-AF65-F5344CB8AC3E}">
        <p14:creationId xmlns:p14="http://schemas.microsoft.com/office/powerpoint/2010/main" val="2466750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21FC97-03B1-4889-9D91-8E78886DF22C}" type="datetime1">
              <a:rPr lang="en-US" smtClean="0"/>
              <a:t>5/28/2016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48FCB6-30EA-4FE5-9D7F-96FB5D3C7E63}" type="slidenum">
              <a:rPr lang="en-US" smtClean="0"/>
              <a:t>‹#›</a:t>
            </a:fld>
            <a:endParaRPr lang="en-US" dirty="0"/>
          </a:p>
        </p:txBody>
      </p:sp>
    </p:spTree>
    <p:extLst>
      <p:ext uri="{BB962C8B-B14F-4D97-AF65-F5344CB8AC3E}">
        <p14:creationId xmlns:p14="http://schemas.microsoft.com/office/powerpoint/2010/main" val="3249539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160643-5729-4B7F-9B92-DFF78C5AC3C8}" type="datetime1">
              <a:rPr lang="en-US" smtClean="0"/>
              <a:t>5/28/2016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48FCB6-30EA-4FE5-9D7F-96FB5D3C7E63}" type="slidenum">
              <a:rPr lang="en-US" smtClean="0"/>
              <a:t>‹#›</a:t>
            </a:fld>
            <a:endParaRPr lang="en-US" dirty="0"/>
          </a:p>
        </p:txBody>
      </p:sp>
    </p:spTree>
    <p:extLst>
      <p:ext uri="{BB962C8B-B14F-4D97-AF65-F5344CB8AC3E}">
        <p14:creationId xmlns:p14="http://schemas.microsoft.com/office/powerpoint/2010/main" val="2444177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1907D3B-0210-4B40-9433-234297E96279}" type="datetime1">
              <a:rPr lang="en-US" smtClean="0"/>
              <a:t>5/28/2016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348FCB6-30EA-4FE5-9D7F-96FB5D3C7E63}" type="slidenum">
              <a:rPr lang="en-US" smtClean="0"/>
              <a:t>‹#›</a:t>
            </a:fld>
            <a:endParaRPr lang="en-US" dirty="0"/>
          </a:p>
        </p:txBody>
      </p:sp>
    </p:spTree>
    <p:extLst>
      <p:ext uri="{BB962C8B-B14F-4D97-AF65-F5344CB8AC3E}">
        <p14:creationId xmlns:p14="http://schemas.microsoft.com/office/powerpoint/2010/main" val="3640536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9C11096-2048-4397-95F8-45A2A81DC4F3}" type="datetime1">
              <a:rPr lang="en-US" smtClean="0"/>
              <a:t>5/28/2016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348FCB6-30EA-4FE5-9D7F-96FB5D3C7E63}" type="slidenum">
              <a:rPr lang="en-US" smtClean="0"/>
              <a:t>‹#›</a:t>
            </a:fld>
            <a:endParaRPr lang="en-US" dirty="0"/>
          </a:p>
        </p:txBody>
      </p:sp>
    </p:spTree>
    <p:extLst>
      <p:ext uri="{BB962C8B-B14F-4D97-AF65-F5344CB8AC3E}">
        <p14:creationId xmlns:p14="http://schemas.microsoft.com/office/powerpoint/2010/main" val="647892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6707136-B217-453E-902F-9A3B60EA6D3C}" type="datetime1">
              <a:rPr lang="en-US" smtClean="0"/>
              <a:t>5/28/2016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348FCB6-30EA-4FE5-9D7F-96FB5D3C7E63}" type="slidenum">
              <a:rPr lang="en-US" smtClean="0"/>
              <a:t>‹#›</a:t>
            </a:fld>
            <a:endParaRPr lang="en-US" dirty="0"/>
          </a:p>
        </p:txBody>
      </p:sp>
    </p:spTree>
    <p:extLst>
      <p:ext uri="{BB962C8B-B14F-4D97-AF65-F5344CB8AC3E}">
        <p14:creationId xmlns:p14="http://schemas.microsoft.com/office/powerpoint/2010/main" val="2288710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55F93C-4261-4957-99EC-ED1AC675EDBF}" type="datetime1">
              <a:rPr lang="en-US" smtClean="0"/>
              <a:t>5/28/2016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348FCB6-30EA-4FE5-9D7F-96FB5D3C7E63}" type="slidenum">
              <a:rPr lang="en-US" smtClean="0"/>
              <a:t>‹#›</a:t>
            </a:fld>
            <a:endParaRPr lang="en-US" dirty="0"/>
          </a:p>
        </p:txBody>
      </p:sp>
    </p:spTree>
    <p:extLst>
      <p:ext uri="{BB962C8B-B14F-4D97-AF65-F5344CB8AC3E}">
        <p14:creationId xmlns:p14="http://schemas.microsoft.com/office/powerpoint/2010/main" val="2386729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8751BC-4B45-489C-9A2F-94778DF8E5D8}" type="datetime1">
              <a:rPr lang="en-US" smtClean="0"/>
              <a:t>5/28/2016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348FCB6-30EA-4FE5-9D7F-96FB5D3C7E63}" type="slidenum">
              <a:rPr lang="en-US" smtClean="0"/>
              <a:t>‹#›</a:t>
            </a:fld>
            <a:endParaRPr lang="en-US" dirty="0"/>
          </a:p>
        </p:txBody>
      </p:sp>
    </p:spTree>
    <p:extLst>
      <p:ext uri="{BB962C8B-B14F-4D97-AF65-F5344CB8AC3E}">
        <p14:creationId xmlns:p14="http://schemas.microsoft.com/office/powerpoint/2010/main" val="3707953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8ABB08-3177-4E73-8500-F18B1D251828}" type="datetime1">
              <a:rPr lang="en-US" smtClean="0"/>
              <a:t>5/28/2016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348FCB6-30EA-4FE5-9D7F-96FB5D3C7E63}" type="slidenum">
              <a:rPr lang="en-US" smtClean="0"/>
              <a:t>‹#›</a:t>
            </a:fld>
            <a:endParaRPr lang="en-US" dirty="0"/>
          </a:p>
        </p:txBody>
      </p:sp>
    </p:spTree>
    <p:extLst>
      <p:ext uri="{BB962C8B-B14F-4D97-AF65-F5344CB8AC3E}">
        <p14:creationId xmlns:p14="http://schemas.microsoft.com/office/powerpoint/2010/main" val="296417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6F6FBB3-5D01-40C0-84E5-DBD2E038B9CD}" type="datetime1">
              <a:rPr lang="en-US" smtClean="0"/>
              <a:t>5/28/2016</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0348FCB6-30EA-4FE5-9D7F-96FB5D3C7E63}" type="slidenum">
              <a:rPr lang="en-US" smtClean="0"/>
              <a:t>‹#›</a:t>
            </a:fld>
            <a:endParaRPr lang="en-US" dirty="0"/>
          </a:p>
        </p:txBody>
      </p:sp>
    </p:spTree>
    <p:extLst>
      <p:ext uri="{BB962C8B-B14F-4D97-AF65-F5344CB8AC3E}">
        <p14:creationId xmlns:p14="http://schemas.microsoft.com/office/powerpoint/2010/main" val="21640242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comments" Target="../comments/comment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comments" Target="../comments/comment4.xml"/><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comments" Target="../comments/comment5.xml"/><Relationship Id="rId3" Type="http://schemas.openxmlformats.org/officeDocument/2006/relationships/image" Target="../media/image10.png"/><Relationship Id="rId7"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comments" Target="../comments/commen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38878" y="955305"/>
            <a:ext cx="8042031" cy="1917236"/>
          </a:xfrm>
          <a:noFill/>
        </p:spPr>
        <p:txBody>
          <a:bodyPr/>
          <a:lstStyle/>
          <a:p>
            <a:pPr algn="ctr"/>
            <a:r>
              <a:rPr lang="en-US" dirty="0" smtClean="0">
                <a:solidFill>
                  <a:schemeClr val="tx1"/>
                </a:solidFill>
              </a:rPr>
              <a:t>Yellow Change Interval  Physics In Opposition</a:t>
            </a:r>
            <a:endParaRPr lang="en-US" dirty="0">
              <a:solidFill>
                <a:schemeClr val="tx1"/>
              </a:solidFill>
            </a:endParaRPr>
          </a:p>
        </p:txBody>
      </p:sp>
      <p:sp>
        <p:nvSpPr>
          <p:cNvPr id="3" name="Subtitle 2"/>
          <p:cNvSpPr>
            <a:spLocks noGrp="1"/>
          </p:cNvSpPr>
          <p:nvPr>
            <p:ph type="subTitle" idx="1"/>
          </p:nvPr>
        </p:nvSpPr>
        <p:spPr>
          <a:xfrm>
            <a:off x="1776425" y="2872928"/>
            <a:ext cx="7766936" cy="519825"/>
          </a:xfrm>
        </p:spPr>
        <p:txBody>
          <a:bodyPr/>
          <a:lstStyle/>
          <a:p>
            <a:pPr algn="ctr"/>
            <a:r>
              <a:rPr lang="en-US" dirty="0" smtClean="0"/>
              <a:t>Autonomous Vehicles Symposium, Stuttgart, 6/2/2016</a:t>
            </a:r>
            <a:endParaRPr lang="en-US" dirty="0"/>
          </a:p>
        </p:txBody>
      </p:sp>
      <p:sp>
        <p:nvSpPr>
          <p:cNvPr id="4" name="Slide Number Placeholder 3"/>
          <p:cNvSpPr>
            <a:spLocks noGrp="1"/>
          </p:cNvSpPr>
          <p:nvPr>
            <p:ph type="sldNum" sz="quarter" idx="12"/>
          </p:nvPr>
        </p:nvSpPr>
        <p:spPr/>
        <p:txBody>
          <a:bodyPr/>
          <a:lstStyle/>
          <a:p>
            <a:fld id="{0348FCB6-30EA-4FE5-9D7F-96FB5D3C7E63}" type="slidenum">
              <a:rPr lang="en-US" smtClean="0"/>
              <a:t>1</a:t>
            </a:fld>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50" r="-350"/>
          <a:stretch/>
        </p:blipFill>
        <p:spPr>
          <a:xfrm>
            <a:off x="3226974" y="2666561"/>
            <a:ext cx="5345723" cy="5272619"/>
          </a:xfrm>
          <a:prstGeom prst="rect">
            <a:avLst/>
          </a:prstGeom>
        </p:spPr>
      </p:pic>
      <p:sp>
        <p:nvSpPr>
          <p:cNvPr id="6" name="TextBox 5"/>
          <p:cNvSpPr txBox="1"/>
          <p:nvPr/>
        </p:nvSpPr>
        <p:spPr>
          <a:xfrm>
            <a:off x="2675990" y="3596681"/>
            <a:ext cx="6166416" cy="1754326"/>
          </a:xfrm>
          <a:prstGeom prst="rect">
            <a:avLst/>
          </a:prstGeom>
          <a:noFill/>
        </p:spPr>
        <p:txBody>
          <a:bodyPr wrap="square" rtlCol="0">
            <a:spAutoFit/>
          </a:bodyPr>
          <a:lstStyle/>
          <a:p>
            <a:pPr algn="ctr"/>
            <a:r>
              <a:rPr lang="en-US" sz="3600" b="1" dirty="0" smtClean="0"/>
              <a:t>Brian Ceccarelli, P.E.</a:t>
            </a:r>
          </a:p>
          <a:p>
            <a:pPr algn="ctr"/>
            <a:r>
              <a:rPr lang="en-US" sz="3600" b="1" dirty="0"/>
              <a:t>P</a:t>
            </a:r>
            <a:r>
              <a:rPr lang="en-US" sz="3600" b="1" dirty="0" smtClean="0"/>
              <a:t>resident</a:t>
            </a:r>
          </a:p>
          <a:p>
            <a:pPr algn="ctr"/>
            <a:endParaRPr lang="en-US" dirty="0" smtClean="0"/>
          </a:p>
          <a:p>
            <a:pPr algn="ctr"/>
            <a:endParaRPr lang="en-US" dirty="0"/>
          </a:p>
        </p:txBody>
      </p:sp>
    </p:spTree>
    <p:extLst>
      <p:ext uri="{BB962C8B-B14F-4D97-AF65-F5344CB8AC3E}">
        <p14:creationId xmlns:p14="http://schemas.microsoft.com/office/powerpoint/2010/main" val="4092733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138930" y="3580481"/>
            <a:ext cx="1068636" cy="107965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p:txBody>
          <a:bodyPr/>
          <a:lstStyle/>
          <a:p>
            <a:fld id="{0348FCB6-30EA-4FE5-9D7F-96FB5D3C7E63}" type="slidenum">
              <a:rPr lang="en-US" smtClean="0"/>
              <a:t>10</a:t>
            </a:fld>
            <a:endParaRPr lang="en-US" dirty="0"/>
          </a:p>
        </p:txBody>
      </p:sp>
      <mc:AlternateContent xmlns:mc="http://schemas.openxmlformats.org/markup-compatibility/2006" xmlns:a14="http://schemas.microsoft.com/office/drawing/2010/main">
        <mc:Choice Requires="a14">
          <p:sp>
            <p:nvSpPr>
              <p:cNvPr id="4" name="Rectangle 3"/>
              <p:cNvSpPr/>
              <p:nvPr/>
            </p:nvSpPr>
            <p:spPr>
              <a:xfrm>
                <a:off x="680846" y="2236423"/>
                <a:ext cx="8593156" cy="221830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8000" b="1" i="1" smtClean="0">
                              <a:latin typeface="Cambria Math" panose="02040503050406030204" pitchFamily="18" charset="0"/>
                            </a:rPr>
                          </m:ctrlPr>
                        </m:sSubPr>
                        <m:e>
                          <m:r>
                            <a:rPr lang="en-US" sz="8000" b="1" i="1">
                              <a:latin typeface="Cambria Math" panose="02040503050406030204" pitchFamily="18" charset="0"/>
                            </a:rPr>
                            <m:t>𝒀</m:t>
                          </m:r>
                        </m:e>
                        <m:sub>
                          <m:r>
                            <a:rPr lang="en-US" sz="8000" b="1" i="1">
                              <a:latin typeface="Cambria Math" panose="02040503050406030204" pitchFamily="18" charset="0"/>
                            </a:rPr>
                            <m:t>𝒎𝒊𝒏</m:t>
                          </m:r>
                        </m:sub>
                      </m:sSub>
                      <m:r>
                        <a:rPr lang="en-US" sz="8000" b="1" i="1">
                          <a:latin typeface="Cambria Math" panose="02040503050406030204" pitchFamily="18" charset="0"/>
                        </a:rPr>
                        <m:t>= </m:t>
                      </m:r>
                      <m:sSub>
                        <m:sSubPr>
                          <m:ctrlPr>
                            <a:rPr lang="en-US" sz="8000" i="1">
                              <a:latin typeface="Cambria Math" panose="02040503050406030204" pitchFamily="18" charset="0"/>
                            </a:rPr>
                          </m:ctrlPr>
                        </m:sSubPr>
                        <m:e>
                          <m:r>
                            <a:rPr lang="en-US" sz="8000" b="1" i="1">
                              <a:latin typeface="Cambria Math" panose="02040503050406030204" pitchFamily="18" charset="0"/>
                            </a:rPr>
                            <m:t>𝒕</m:t>
                          </m:r>
                        </m:e>
                        <m:sub>
                          <m:r>
                            <a:rPr lang="en-US" sz="8000" b="1" i="1">
                              <a:latin typeface="Cambria Math" panose="02040503050406030204" pitchFamily="18" charset="0"/>
                            </a:rPr>
                            <m:t>𝒑</m:t>
                          </m:r>
                        </m:sub>
                      </m:sSub>
                      <m:r>
                        <a:rPr lang="en-US" sz="8000" b="1" i="1">
                          <a:latin typeface="Cambria Math" panose="02040503050406030204" pitchFamily="18" charset="0"/>
                        </a:rPr>
                        <m:t>+ </m:t>
                      </m:r>
                      <m:f>
                        <m:fPr>
                          <m:ctrlPr>
                            <a:rPr lang="en-US" sz="8000" i="1">
                              <a:latin typeface="Cambria Math" panose="02040503050406030204" pitchFamily="18" charset="0"/>
                            </a:rPr>
                          </m:ctrlPr>
                        </m:fPr>
                        <m:num>
                          <m:r>
                            <a:rPr lang="en-US" sz="8000" b="1" i="1" smtClean="0">
                              <a:latin typeface="Cambria Math" panose="02040503050406030204" pitchFamily="18" charset="0"/>
                            </a:rPr>
                            <m:t>𝒗</m:t>
                          </m:r>
                        </m:num>
                        <m:den>
                          <m:r>
                            <a:rPr lang="en-US" sz="8000" b="1" i="1" smtClean="0">
                              <a:latin typeface="Cambria Math" panose="02040503050406030204" pitchFamily="18" charset="0"/>
                            </a:rPr>
                            <m:t>𝟐</m:t>
                          </m:r>
                          <m:r>
                            <a:rPr lang="en-US" sz="8000" b="1" i="1">
                              <a:latin typeface="Cambria Math" panose="02040503050406030204" pitchFamily="18" charset="0"/>
                            </a:rPr>
                            <m:t>𝒂</m:t>
                          </m:r>
                        </m:den>
                      </m:f>
                    </m:oMath>
                  </m:oMathPara>
                </a14:m>
                <a:endParaRPr lang="en-US" sz="8000" dirty="0"/>
              </a:p>
            </p:txBody>
          </p:sp>
        </mc:Choice>
        <mc:Fallback xmlns="">
          <p:sp>
            <p:nvSpPr>
              <p:cNvPr id="4" name="Rectangle 3"/>
              <p:cNvSpPr>
                <a:spLocks noRot="1" noChangeAspect="1" noMove="1" noResize="1" noEditPoints="1" noAdjustHandles="1" noChangeArrowheads="1" noChangeShapeType="1" noTextEdit="1"/>
              </p:cNvSpPr>
              <p:nvPr/>
            </p:nvSpPr>
            <p:spPr>
              <a:xfrm>
                <a:off x="680846" y="2236423"/>
                <a:ext cx="8593156" cy="2218300"/>
              </a:xfrm>
              <a:prstGeom prst="rect">
                <a:avLst/>
              </a:prstGeom>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869051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348FCB6-30EA-4FE5-9D7F-96FB5D3C7E63}" type="slidenum">
              <a:rPr lang="en-US" smtClean="0"/>
              <a:t>11</a:t>
            </a:fld>
            <a:endParaRPr lang="en-US" dirty="0"/>
          </a:p>
        </p:txBody>
      </p:sp>
      <mc:AlternateContent xmlns:mc="http://schemas.openxmlformats.org/markup-compatibility/2006" xmlns:a14="http://schemas.microsoft.com/office/drawing/2010/main">
        <mc:Choice Requires="a14">
          <p:sp>
            <p:nvSpPr>
              <p:cNvPr id="4" name="Rectangle 3"/>
              <p:cNvSpPr/>
              <p:nvPr/>
            </p:nvSpPr>
            <p:spPr>
              <a:xfrm>
                <a:off x="2209395" y="1957766"/>
                <a:ext cx="8593156" cy="221830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8000" b="1" i="1" smtClean="0">
                          <a:latin typeface="Cambria Math" panose="02040503050406030204" pitchFamily="18" charset="0"/>
                        </a:rPr>
                        <m:t>𝒕</m:t>
                      </m:r>
                      <m:r>
                        <a:rPr lang="en-US" sz="8000" b="1" i="1" smtClean="0">
                          <a:latin typeface="Cambria Math" panose="02040503050406030204" pitchFamily="18" charset="0"/>
                        </a:rPr>
                        <m:t>=</m:t>
                      </m:r>
                      <m:f>
                        <m:fPr>
                          <m:ctrlPr>
                            <a:rPr lang="en-US" sz="8000" i="1">
                              <a:latin typeface="Cambria Math" panose="02040503050406030204" pitchFamily="18" charset="0"/>
                            </a:rPr>
                          </m:ctrlPr>
                        </m:fPr>
                        <m:num>
                          <m:sSub>
                            <m:sSubPr>
                              <m:ctrlPr>
                                <a:rPr lang="en-US" sz="8000" i="1">
                                  <a:latin typeface="Cambria Math" panose="02040503050406030204" pitchFamily="18" charset="0"/>
                                </a:rPr>
                              </m:ctrlPr>
                            </m:sSubPr>
                            <m:e>
                              <m:r>
                                <a:rPr lang="en-US" sz="8000" b="1" i="1">
                                  <a:latin typeface="Cambria Math" panose="02040503050406030204" pitchFamily="18" charset="0"/>
                                </a:rPr>
                                <m:t>𝒗</m:t>
                              </m:r>
                            </m:e>
                            <m:sub>
                              <m:r>
                                <a:rPr lang="en-US" sz="8000" b="1" i="1" smtClean="0">
                                  <a:latin typeface="Cambria Math" panose="02040503050406030204" pitchFamily="18" charset="0"/>
                                </a:rPr>
                                <m:t>𝟎</m:t>
                              </m:r>
                            </m:sub>
                          </m:sSub>
                        </m:num>
                        <m:den>
                          <m:r>
                            <a:rPr lang="en-US" sz="8000" b="1" i="1">
                              <a:latin typeface="Cambria Math" panose="02040503050406030204" pitchFamily="18" charset="0"/>
                            </a:rPr>
                            <m:t>𝒂</m:t>
                          </m:r>
                        </m:den>
                      </m:f>
                    </m:oMath>
                  </m:oMathPara>
                </a14:m>
                <a:endParaRPr lang="en-US" sz="8000" dirty="0"/>
              </a:p>
            </p:txBody>
          </p:sp>
        </mc:Choice>
        <mc:Fallback xmlns="">
          <p:sp>
            <p:nvSpPr>
              <p:cNvPr id="4" name="Rectangle 3"/>
              <p:cNvSpPr>
                <a:spLocks noRot="1" noChangeAspect="1" noMove="1" noResize="1" noEditPoints="1" noAdjustHandles="1" noChangeArrowheads="1" noChangeShapeType="1" noTextEdit="1"/>
              </p:cNvSpPr>
              <p:nvPr/>
            </p:nvSpPr>
            <p:spPr>
              <a:xfrm>
                <a:off x="2209395" y="1957766"/>
                <a:ext cx="8593156" cy="2218300"/>
              </a:xfrm>
              <a:prstGeom prst="rect">
                <a:avLst/>
              </a:prstGeom>
              <a:blipFill rotWithShape="0">
                <a:blip r:embed="rId3"/>
                <a:stretch>
                  <a:fillRect/>
                </a:stretch>
              </a:blipFill>
            </p:spPr>
            <p:txBody>
              <a:bodyPr/>
              <a:lstStyle/>
              <a:p>
                <a:r>
                  <a:rPr lang="en-US">
                    <a:noFill/>
                  </a:rPr>
                  <a:t> </a:t>
                </a:r>
              </a:p>
            </p:txBody>
          </p:sp>
        </mc:Fallback>
      </mc:AlternateContent>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1477" y="1310620"/>
            <a:ext cx="3031465" cy="3789331"/>
          </a:xfrm>
          <a:prstGeom prst="rect">
            <a:avLst/>
          </a:prstGeom>
        </p:spPr>
      </p:pic>
    </p:spTree>
    <p:extLst>
      <p:ext uri="{BB962C8B-B14F-4D97-AF65-F5344CB8AC3E}">
        <p14:creationId xmlns:p14="http://schemas.microsoft.com/office/powerpoint/2010/main" val="12837823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348FCB6-30EA-4FE5-9D7F-96FB5D3C7E63}" type="slidenum">
              <a:rPr lang="en-US" smtClean="0"/>
              <a:t>12</a:t>
            </a:fld>
            <a:endParaRPr lang="en-US" dirty="0"/>
          </a:p>
        </p:txBody>
      </p:sp>
      <p:sp>
        <p:nvSpPr>
          <p:cNvPr id="3" name="TextBox 2"/>
          <p:cNvSpPr txBox="1"/>
          <p:nvPr/>
        </p:nvSpPr>
        <p:spPr>
          <a:xfrm>
            <a:off x="723331" y="918600"/>
            <a:ext cx="6955750" cy="1323439"/>
          </a:xfrm>
          <a:prstGeom prst="rect">
            <a:avLst/>
          </a:prstGeom>
          <a:noFill/>
        </p:spPr>
        <p:txBody>
          <a:bodyPr wrap="none" rtlCol="0">
            <a:spAutoFit/>
          </a:bodyPr>
          <a:lstStyle/>
          <a:p>
            <a:r>
              <a:rPr lang="en-US" sz="4000" dirty="0" smtClean="0"/>
              <a:t>5 Errors and Omissions</a:t>
            </a:r>
          </a:p>
          <a:p>
            <a:r>
              <a:rPr lang="en-US" sz="4000" dirty="0"/>
              <a:t>	 </a:t>
            </a:r>
            <a:r>
              <a:rPr lang="en-US" sz="2800" dirty="0" smtClean="0"/>
              <a:t>The causes of red light running . . .</a:t>
            </a:r>
            <a:endParaRPr lang="en-US" sz="2800" dirty="0"/>
          </a:p>
        </p:txBody>
      </p:sp>
      <p:sp>
        <p:nvSpPr>
          <p:cNvPr id="5" name="TextBox 4"/>
          <p:cNvSpPr txBox="1"/>
          <p:nvPr/>
        </p:nvSpPr>
        <p:spPr>
          <a:xfrm>
            <a:off x="723331" y="2470245"/>
            <a:ext cx="10648877" cy="2554545"/>
          </a:xfrm>
          <a:prstGeom prst="rect">
            <a:avLst/>
          </a:prstGeom>
          <a:noFill/>
        </p:spPr>
        <p:txBody>
          <a:bodyPr wrap="none" rtlCol="0">
            <a:spAutoFit/>
          </a:bodyPr>
          <a:lstStyle/>
          <a:p>
            <a:pPr marL="342900" indent="-342900">
              <a:buFont typeface="+mj-lt"/>
              <a:buAutoNum type="arabicPeriod"/>
            </a:pPr>
            <a:r>
              <a:rPr lang="en-US" sz="3200" dirty="0" smtClean="0"/>
              <a:t>Misapplication of a Math </a:t>
            </a:r>
            <a:r>
              <a:rPr lang="en-US" sz="3200" dirty="0"/>
              <a:t>E</a:t>
            </a:r>
            <a:r>
              <a:rPr lang="en-US" sz="3200" dirty="0" smtClean="0"/>
              <a:t>quation</a:t>
            </a:r>
          </a:p>
          <a:p>
            <a:pPr marL="342900" indent="-342900">
              <a:buFont typeface="+mj-lt"/>
              <a:buAutoNum type="arabicPeriod"/>
            </a:pPr>
            <a:r>
              <a:rPr lang="en-US" sz="3200" dirty="0" smtClean="0"/>
              <a:t>Misapplication of Stochastic Methods to Input Variables</a:t>
            </a:r>
          </a:p>
          <a:p>
            <a:pPr marL="342900" indent="-342900">
              <a:buFont typeface="+mj-lt"/>
              <a:buAutoNum type="arabicPeriod"/>
            </a:pPr>
            <a:r>
              <a:rPr lang="en-US" sz="3200" dirty="0"/>
              <a:t>Ambiguity of </a:t>
            </a:r>
            <a:r>
              <a:rPr lang="en-US" sz="3200" dirty="0" smtClean="0"/>
              <a:t>Approach </a:t>
            </a:r>
            <a:r>
              <a:rPr lang="en-US" sz="3200" dirty="0"/>
              <a:t>Speed </a:t>
            </a:r>
          </a:p>
          <a:p>
            <a:pPr marL="342900" indent="-342900">
              <a:buFont typeface="+mj-lt"/>
              <a:buAutoNum type="arabicPeriod"/>
            </a:pPr>
            <a:r>
              <a:rPr lang="en-US" sz="3200" dirty="0" smtClean="0"/>
              <a:t>Misapplication of an Analytic Solution for Grade</a:t>
            </a:r>
          </a:p>
          <a:p>
            <a:pPr marL="342900" indent="-342900">
              <a:buFont typeface="+mj-lt"/>
              <a:buAutoNum type="arabicPeriod"/>
            </a:pPr>
            <a:r>
              <a:rPr lang="en-US" sz="3200" dirty="0" smtClean="0"/>
              <a:t>Omission of Tolerances</a:t>
            </a:r>
            <a:endParaRPr lang="en-US" sz="3200" dirty="0"/>
          </a:p>
        </p:txBody>
      </p:sp>
    </p:spTree>
    <p:extLst>
      <p:ext uri="{BB962C8B-B14F-4D97-AF65-F5344CB8AC3E}">
        <p14:creationId xmlns:p14="http://schemas.microsoft.com/office/powerpoint/2010/main" val="18020301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2"/>
          <p:cNvSpPr>
            <a:spLocks noChangeArrowheads="1"/>
          </p:cNvSpPr>
          <p:nvPr/>
        </p:nvSpPr>
        <p:spPr bwMode="auto">
          <a:xfrm>
            <a:off x="152399" y="152400"/>
            <a:ext cx="23136961" cy="79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grpSp>
        <p:nvGrpSpPr>
          <p:cNvPr id="3" name="Canvas 28"/>
          <p:cNvGrpSpPr/>
          <p:nvPr/>
        </p:nvGrpSpPr>
        <p:grpSpPr>
          <a:xfrm>
            <a:off x="152399" y="152400"/>
            <a:ext cx="11188890" cy="6439469"/>
            <a:chOff x="0" y="0"/>
            <a:chExt cx="5895975" cy="3714750"/>
          </a:xfrm>
        </p:grpSpPr>
        <p:sp>
          <p:nvSpPr>
            <p:cNvPr id="4" name="Rectangle 3"/>
            <p:cNvSpPr/>
            <p:nvPr/>
          </p:nvSpPr>
          <p:spPr>
            <a:xfrm>
              <a:off x="0" y="0"/>
              <a:ext cx="5895975" cy="3714750"/>
            </a:xfrm>
            <a:prstGeom prst="rect">
              <a:avLst/>
            </a:prstGeom>
            <a:noFill/>
            <a:ln w="28575">
              <a:solidFill>
                <a:srgbClr val="002060"/>
              </a:solidFill>
            </a:ln>
          </p:spPr>
        </p:sp>
        <p:cxnSp>
          <p:nvCxnSpPr>
            <p:cNvPr id="5" name="AutoShape 4"/>
            <p:cNvCxnSpPr>
              <a:cxnSpLocks noChangeShapeType="1"/>
            </p:cNvCxnSpPr>
            <p:nvPr/>
          </p:nvCxnSpPr>
          <p:spPr bwMode="auto">
            <a:xfrm>
              <a:off x="64574" y="2314576"/>
              <a:ext cx="5780743" cy="635"/>
            </a:xfrm>
            <a:prstGeom prst="straightConnector1">
              <a:avLst/>
            </a:prstGeom>
            <a:noFill/>
            <a:ln w="63500">
              <a:solidFill>
                <a:schemeClr val="tx1">
                  <a:lumMod val="65000"/>
                  <a:lumOff val="35000"/>
                </a:schemeClr>
              </a:solidFill>
              <a:round/>
              <a:headEnd/>
              <a:tailEnd/>
            </a:ln>
            <a:extLst>
              <a:ext uri="{909E8E84-426E-40DD-AFC4-6F175D3DCCD1}">
                <a14:hiddenFill xmlns:a14="http://schemas.microsoft.com/office/drawing/2010/main">
                  <a:noFill/>
                </a14:hiddenFill>
              </a:ext>
            </a:extLst>
          </p:spPr>
        </p:cxnSp>
        <p:cxnSp>
          <p:nvCxnSpPr>
            <p:cNvPr id="6" name="AutoShape 5"/>
            <p:cNvCxnSpPr>
              <a:cxnSpLocks noChangeShapeType="1"/>
            </p:cNvCxnSpPr>
            <p:nvPr/>
          </p:nvCxnSpPr>
          <p:spPr bwMode="auto">
            <a:xfrm>
              <a:off x="1036430" y="356871"/>
              <a:ext cx="635" cy="3253104"/>
            </a:xfrm>
            <a:prstGeom prst="straightConnector1">
              <a:avLst/>
            </a:prstGeom>
            <a:noFill/>
            <a:ln w="15875">
              <a:solidFill>
                <a:srgbClr val="002060"/>
              </a:solidFill>
              <a:round/>
              <a:headEnd/>
              <a:tailEnd/>
            </a:ln>
            <a:extLst>
              <a:ext uri="{909E8E84-426E-40DD-AFC4-6F175D3DCCD1}">
                <a14:hiddenFill xmlns:a14="http://schemas.microsoft.com/office/drawing/2010/main">
                  <a:noFill/>
                </a14:hiddenFill>
              </a:ext>
            </a:extLst>
          </p:spPr>
        </p:cxnSp>
        <p:cxnSp>
          <p:nvCxnSpPr>
            <p:cNvPr id="7" name="AutoShape 6"/>
            <p:cNvCxnSpPr>
              <a:cxnSpLocks noChangeShapeType="1"/>
            </p:cNvCxnSpPr>
            <p:nvPr/>
          </p:nvCxnSpPr>
          <p:spPr bwMode="auto">
            <a:xfrm>
              <a:off x="5332205" y="381001"/>
              <a:ext cx="18415" cy="3228974"/>
            </a:xfrm>
            <a:prstGeom prst="straightConnector1">
              <a:avLst/>
            </a:prstGeom>
            <a:noFill/>
            <a:ln w="15875">
              <a:solidFill>
                <a:srgbClr val="000000"/>
              </a:solidFill>
              <a:round/>
              <a:headEnd/>
              <a:tailEnd/>
            </a:ln>
            <a:extLst>
              <a:ext uri="{909E8E84-426E-40DD-AFC4-6F175D3DCCD1}">
                <a14:hiddenFill xmlns:a14="http://schemas.microsoft.com/office/drawing/2010/main">
                  <a:noFill/>
                </a14:hiddenFill>
              </a:ext>
            </a:extLst>
          </p:spPr>
        </p:cxnSp>
        <p:grpSp>
          <p:nvGrpSpPr>
            <p:cNvPr id="8" name="Group 7"/>
            <p:cNvGrpSpPr>
              <a:grpSpLocks/>
            </p:cNvGrpSpPr>
            <p:nvPr/>
          </p:nvGrpSpPr>
          <p:grpSpPr bwMode="auto">
            <a:xfrm>
              <a:off x="2870167" y="2466644"/>
              <a:ext cx="2454924" cy="457226"/>
              <a:chOff x="6777" y="11711"/>
              <a:chExt cx="2212" cy="554"/>
            </a:xfrm>
          </p:grpSpPr>
          <mc:AlternateContent xmlns:mc="http://schemas.openxmlformats.org/markup-compatibility/2006" xmlns:a14="http://schemas.microsoft.com/office/drawing/2010/main">
            <mc:Choice Requires="a14">
              <p:sp>
                <p:nvSpPr>
                  <p:cNvPr id="31" name="Text Box 2"/>
                  <p:cNvSpPr txBox="1">
                    <a:spLocks noChangeArrowheads="1"/>
                  </p:cNvSpPr>
                  <p:nvPr/>
                </p:nvSpPr>
                <p:spPr bwMode="auto">
                  <a:xfrm>
                    <a:off x="7456" y="11711"/>
                    <a:ext cx="891" cy="554"/>
                  </a:xfrm>
                  <a:prstGeom prst="rect">
                    <a:avLst/>
                  </a:prstGeom>
                  <a:solidFill>
                    <a:schemeClr val="bg1"/>
                  </a:solidFill>
                  <a:ln w="9525">
                    <a:solidFill>
                      <a:schemeClr val="bg1">
                        <a:lumMod val="100000"/>
                        <a:lumOff val="0"/>
                      </a:schemeClr>
                    </a:solidFill>
                    <a:miter lim="800000"/>
                    <a:headEnd/>
                    <a:tailEnd/>
                  </a:ln>
                </p:spPr>
                <p:txBody>
                  <a:bodyPr rot="0" vert="horz" wrap="square" lIns="91440" tIns="45720" rIns="91440" bIns="45720" anchor="t" anchorCtr="0" upright="1">
                    <a:noAutofit/>
                  </a:bodyPr>
                  <a:lstStyle/>
                  <a:p>
                    <a:pPr algn="ctr"/>
                    <a14:m>
                      <m:oMathPara xmlns:m="http://schemas.openxmlformats.org/officeDocument/2006/math">
                        <m:oMathParaPr>
                          <m:jc m:val="centerGroup"/>
                        </m:oMathParaPr>
                        <m:oMath xmlns:m="http://schemas.openxmlformats.org/officeDocument/2006/math">
                          <m:f>
                            <m:fPr>
                              <m:ctrlPr>
                                <a:rPr lang="en-US" sz="2800" b="1" i="1" smtClean="0">
                                  <a:latin typeface="Cambria Math" panose="02040503050406030204" pitchFamily="18" charset="0"/>
                                  <a:ea typeface="Cambria Math" panose="02040503050406030204" pitchFamily="18" charset="0"/>
                                </a:rPr>
                              </m:ctrlPr>
                            </m:fPr>
                            <m:num>
                              <m:sSubSup>
                                <m:sSubSupPr>
                                  <m:ctrlPr>
                                    <a:rPr lang="en-US" sz="2800" b="1" i="1">
                                      <a:latin typeface="Cambria Math" panose="02040503050406030204" pitchFamily="18" charset="0"/>
                                      <a:ea typeface="Cambria Math" panose="02040503050406030204" pitchFamily="18" charset="0"/>
                                    </a:rPr>
                                  </m:ctrlPr>
                                </m:sSubSupPr>
                                <m:e>
                                  <m:r>
                                    <a:rPr lang="en-US" sz="2800" b="1" i="1">
                                      <a:latin typeface="Cambria Math" panose="02040503050406030204" pitchFamily="18" charset="0"/>
                                      <a:ea typeface="Cambria Math" panose="02040503050406030204" pitchFamily="18" charset="0"/>
                                    </a:rPr>
                                    <m:t>𝒗</m:t>
                                  </m:r>
                                </m:e>
                                <m:sub>
                                  <m:r>
                                    <a:rPr lang="en-US" sz="2800" b="1" i="1">
                                      <a:latin typeface="Cambria Math" panose="02040503050406030204" pitchFamily="18" charset="0"/>
                                      <a:ea typeface="Cambria Math" panose="02040503050406030204" pitchFamily="18" charset="0"/>
                                    </a:rPr>
                                    <m:t>𝒄</m:t>
                                  </m:r>
                                </m:sub>
                                <m:sup>
                                  <m:r>
                                    <a:rPr lang="en-US" sz="2800" b="1" i="1">
                                      <a:latin typeface="Cambria Math" panose="02040503050406030204" pitchFamily="18" charset="0"/>
                                      <a:ea typeface="Cambria Math" panose="02040503050406030204" pitchFamily="18" charset="0"/>
                                    </a:rPr>
                                    <m:t>𝟐</m:t>
                                  </m:r>
                                </m:sup>
                              </m:sSubSup>
                            </m:num>
                            <m:den>
                              <m:r>
                                <a:rPr lang="en-US" sz="2800" b="1" i="1" smtClean="0">
                                  <a:latin typeface="Cambria Math" panose="02040503050406030204" pitchFamily="18" charset="0"/>
                                  <a:ea typeface="Cambria Math" panose="02040503050406030204" pitchFamily="18" charset="0"/>
                                </a:rPr>
                                <m:t>𝟐</m:t>
                              </m:r>
                              <m:r>
                                <a:rPr lang="en-US" sz="2800" b="1" i="1" smtClean="0">
                                  <a:latin typeface="Cambria Math" panose="02040503050406030204" pitchFamily="18" charset="0"/>
                                  <a:ea typeface="Cambria Math" panose="02040503050406030204" pitchFamily="18" charset="0"/>
                                </a:rPr>
                                <m:t>𝒂</m:t>
                              </m:r>
                            </m:den>
                          </m:f>
                        </m:oMath>
                      </m:oMathPara>
                    </a14:m>
                    <a:endParaRPr lang="en-US" sz="2800" dirty="0">
                      <a:effectLst/>
                      <a:latin typeface="Cambria Math" panose="02040503050406030204" pitchFamily="18" charset="0"/>
                      <a:ea typeface="Cambria Math" panose="02040503050406030204" pitchFamily="18" charset="0"/>
                      <a:cs typeface="Times New Roman" panose="02020603050405020304" pitchFamily="18" charset="0"/>
                    </a:endParaRPr>
                  </a:p>
                </p:txBody>
              </p:sp>
            </mc:Choice>
            <mc:Fallback xmlns="">
              <p:sp>
                <p:nvSpPr>
                  <p:cNvPr id="31" name="Text Box 2"/>
                  <p:cNvSpPr txBox="1">
                    <a:spLocks noRot="1" noChangeAspect="1" noMove="1" noResize="1" noEditPoints="1" noAdjustHandles="1" noChangeArrowheads="1" noChangeShapeType="1" noTextEdit="1"/>
                  </p:cNvSpPr>
                  <p:nvPr/>
                </p:nvSpPr>
                <p:spPr bwMode="auto">
                  <a:xfrm>
                    <a:off x="7456" y="11711"/>
                    <a:ext cx="891" cy="554"/>
                  </a:xfrm>
                  <a:prstGeom prst="rect">
                    <a:avLst/>
                  </a:prstGeom>
                  <a:blipFill rotWithShape="0">
                    <a:blip r:embed="rId3"/>
                    <a:stretch>
                      <a:fillRect b="-15152"/>
                    </a:stretch>
                  </a:blipFill>
                  <a:ln w="9525">
                    <a:solidFill>
                      <a:schemeClr val="bg1">
                        <a:lumMod val="100000"/>
                        <a:lumOff val="0"/>
                      </a:schemeClr>
                    </a:solidFill>
                    <a:miter lim="800000"/>
                    <a:headEnd/>
                    <a:tailEnd/>
                  </a:ln>
                </p:spPr>
                <p:txBody>
                  <a:bodyPr/>
                  <a:lstStyle/>
                  <a:p>
                    <a:r>
                      <a:rPr lang="en-US">
                        <a:noFill/>
                      </a:rPr>
                      <a:t> </a:t>
                    </a:r>
                  </a:p>
                </p:txBody>
              </p:sp>
            </mc:Fallback>
          </mc:AlternateContent>
          <p:cxnSp>
            <p:nvCxnSpPr>
              <p:cNvPr id="32" name="AutoShape 14"/>
              <p:cNvCxnSpPr>
                <a:cxnSpLocks noChangeShapeType="1"/>
              </p:cNvCxnSpPr>
              <p:nvPr/>
            </p:nvCxnSpPr>
            <p:spPr bwMode="auto">
              <a:xfrm>
                <a:off x="8083" y="12085"/>
                <a:ext cx="906"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3" name="AutoShape 15"/>
              <p:cNvCxnSpPr>
                <a:cxnSpLocks noChangeShapeType="1"/>
              </p:cNvCxnSpPr>
              <p:nvPr/>
            </p:nvCxnSpPr>
            <p:spPr bwMode="auto">
              <a:xfrm flipH="1">
                <a:off x="6777" y="12085"/>
                <a:ext cx="883"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grpSp>
        <p:sp>
          <p:nvSpPr>
            <p:cNvPr id="9" name="Text Box 2"/>
            <p:cNvSpPr txBox="1">
              <a:spLocks noChangeArrowheads="1"/>
            </p:cNvSpPr>
            <p:nvPr/>
          </p:nvSpPr>
          <p:spPr bwMode="auto">
            <a:xfrm>
              <a:off x="226145" y="257175"/>
              <a:ext cx="1733550" cy="657225"/>
            </a:xfrm>
            <a:prstGeom prst="rect">
              <a:avLst/>
            </a:prstGeom>
            <a:solidFill>
              <a:srgbClr val="FFFFFF"/>
            </a:solidFill>
            <a:ln w="6350">
              <a:solidFill>
                <a:srgbClr val="002060"/>
              </a:solidFill>
              <a:miter lim="800000"/>
              <a:headEnd/>
              <a:tailEnd/>
            </a:ln>
          </p:spPr>
          <p:txBody>
            <a:bodyPr rot="0" vert="horz" wrap="square" lIns="91440" tIns="45720" rIns="91440" bIns="45720" anchor="t" anchorCtr="0" upright="1">
              <a:noAutofit/>
            </a:bodyPr>
            <a:lstStyle/>
            <a:p>
              <a:pPr marL="0" marR="0" algn="ctr">
                <a:spcBef>
                  <a:spcPts val="0"/>
                </a:spcBef>
                <a:spcAft>
                  <a:spcPts val="0"/>
                </a:spcAft>
              </a:pPr>
              <a:r>
                <a:rPr lang="en-US" sz="2400" b="1" dirty="0" smtClean="0">
                  <a:effectLst/>
                  <a:latin typeface="Arial" panose="020B0604020202020204" pitchFamily="34" charset="0"/>
                  <a:ea typeface="Calibri" panose="020F0502020204030204" pitchFamily="34" charset="0"/>
                  <a:cs typeface="Arial" panose="020B0604020202020204" pitchFamily="34" charset="0"/>
                </a:rPr>
                <a:t>Critical Point</a:t>
              </a:r>
            </a:p>
            <a:p>
              <a:pPr marL="0" marR="0" algn="ctr">
                <a:spcBef>
                  <a:spcPts val="0"/>
                </a:spcBef>
                <a:spcAft>
                  <a:spcPts val="0"/>
                </a:spcAft>
              </a:pPr>
              <a:r>
                <a:rPr lang="en-US" sz="1600" b="1" dirty="0" smtClean="0">
                  <a:latin typeface="Arial" panose="020B0604020202020204" pitchFamily="34" charset="0"/>
                  <a:ea typeface="Calibri" panose="020F0502020204030204" pitchFamily="34" charset="0"/>
                  <a:cs typeface="Arial" panose="020B0604020202020204" pitchFamily="34" charset="0"/>
                </a:rPr>
                <a:t>Comfortable</a:t>
              </a:r>
              <a:r>
                <a:rPr lang="en-US" sz="1600" b="1" dirty="0" smtClean="0">
                  <a:effectLst/>
                  <a:latin typeface="Arial" panose="020B0604020202020204" pitchFamily="34" charset="0"/>
                  <a:ea typeface="Calibri" panose="020F0502020204030204" pitchFamily="34" charset="0"/>
                  <a:cs typeface="Arial" panose="020B0604020202020204" pitchFamily="34" charset="0"/>
                </a:rPr>
                <a:t> Stopping Distance</a:t>
              </a:r>
            </a:p>
            <a:p>
              <a:pPr marL="0" marR="0">
                <a:lnSpc>
                  <a:spcPct val="115000"/>
                </a:lnSpc>
                <a:spcBef>
                  <a:spcPts val="0"/>
                </a:spcBef>
                <a:spcAft>
                  <a:spcPts val="1000"/>
                </a:spcAft>
              </a:pPr>
              <a:r>
                <a:rPr lang="en-US" sz="1100" b="1"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0" name="AutoShape 5"/>
            <p:cNvCxnSpPr>
              <a:cxnSpLocks noChangeShapeType="1"/>
            </p:cNvCxnSpPr>
            <p:nvPr/>
          </p:nvCxnSpPr>
          <p:spPr bwMode="auto">
            <a:xfrm>
              <a:off x="2837532" y="657226"/>
              <a:ext cx="21317" cy="2562225"/>
            </a:xfrm>
            <a:prstGeom prst="straightConnector1">
              <a:avLst/>
            </a:prstGeom>
            <a:noFill/>
            <a:ln w="15875">
              <a:solidFill>
                <a:srgbClr val="002060"/>
              </a:solidFill>
              <a:round/>
              <a:headEnd/>
              <a:tailEnd/>
            </a:ln>
            <a:extLst>
              <a:ext uri="{909E8E84-426E-40DD-AFC4-6F175D3DCCD1}">
                <a14:hiddenFill xmlns:a14="http://schemas.microsoft.com/office/drawing/2010/main">
                  <a:noFill/>
                </a14:hiddenFill>
              </a:ext>
            </a:extLst>
          </p:spPr>
        </p:cxnSp>
        <p:sp>
          <p:nvSpPr>
            <p:cNvPr id="11" name="Text Box 2"/>
            <p:cNvSpPr txBox="1">
              <a:spLocks noChangeArrowheads="1"/>
            </p:cNvSpPr>
            <p:nvPr/>
          </p:nvSpPr>
          <p:spPr bwMode="auto">
            <a:xfrm>
              <a:off x="2072230" y="257176"/>
              <a:ext cx="1945457" cy="668255"/>
            </a:xfrm>
            <a:prstGeom prst="rect">
              <a:avLst/>
            </a:prstGeom>
            <a:solidFill>
              <a:srgbClr val="FFFFFF"/>
            </a:solidFill>
            <a:ln w="6350">
              <a:solidFill>
                <a:srgbClr val="002060"/>
              </a:solidFill>
              <a:miter lim="800000"/>
              <a:headEnd/>
              <a:tailEnd/>
            </a:ln>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en-US" sz="2400" b="1" dirty="0" smtClean="0">
                  <a:effectLst/>
                  <a:latin typeface="Arial" panose="020B0604020202020204" pitchFamily="34" charset="0"/>
                  <a:ea typeface="Times New Roman" panose="02020603050405020304" pitchFamily="18" charset="0"/>
                  <a:cs typeface="Arial" panose="020B0604020202020204" pitchFamily="34" charset="0"/>
                </a:rPr>
                <a:t>Braking Point</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marL="0" marR="0" algn="ctr">
                <a:lnSpc>
                  <a:spcPct val="115000"/>
                </a:lnSpc>
                <a:spcBef>
                  <a:spcPts val="0"/>
                </a:spcBef>
                <a:spcAft>
                  <a:spcPts val="1000"/>
                </a:spcAft>
              </a:pPr>
              <a:r>
                <a:rPr lang="en-US" sz="1600" b="1" dirty="0" smtClean="0">
                  <a:latin typeface="Arial" panose="020B0604020202020204" pitchFamily="34" charset="0"/>
                  <a:ea typeface="Times New Roman" panose="02020603050405020304" pitchFamily="18" charset="0"/>
                  <a:cs typeface="Arial" panose="020B0604020202020204" pitchFamily="34" charset="0"/>
                </a:rPr>
                <a:t>End of Perception-Reaction Time</a:t>
              </a:r>
              <a:r>
                <a:rPr lang="en-US" sz="1100" b="1" dirty="0">
                  <a:effectLst/>
                  <a:latin typeface="Arial" panose="020B0604020202020204" pitchFamily="34" charset="0"/>
                  <a:ea typeface="Times New Roman" panose="02020603050405020304" pitchFamily="18" charset="0"/>
                  <a:cs typeface="Arial" panose="020B0604020202020204" pitchFamily="34" charset="0"/>
                </a:rPr>
                <a:t> </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Text Box 2"/>
                <p:cNvSpPr txBox="1">
                  <a:spLocks noChangeArrowheads="1"/>
                </p:cNvSpPr>
                <p:nvPr/>
              </p:nvSpPr>
              <p:spPr bwMode="auto">
                <a:xfrm>
                  <a:off x="1610621" y="2603895"/>
                  <a:ext cx="751840" cy="466751"/>
                </a:xfrm>
                <a:prstGeom prst="rect">
                  <a:avLst/>
                </a:prstGeom>
                <a:solidFill>
                  <a:srgbClr val="FFFFFF"/>
                </a:solidFill>
                <a:ln w="9525">
                  <a:solidFill>
                    <a:schemeClr val="bg1">
                      <a:lumMod val="100000"/>
                      <a:lumOff val="0"/>
                    </a:schemeClr>
                  </a:solidFill>
                  <a:miter lim="800000"/>
                  <a:headEnd/>
                  <a:tailEnd/>
                </a:ln>
              </p:spPr>
              <p:txBody>
                <a:bodyPr rot="0" vert="horz" wrap="square" lIns="91440" tIns="45720" rIns="91440" bIns="45720" anchor="t" anchorCtr="0" upright="1">
                  <a:noAutofit/>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800" b="1" i="1" smtClean="0">
                                <a:effectLst/>
                                <a:latin typeface="Cambria Math" panose="02040503050406030204" pitchFamily="18" charset="0"/>
                              </a:rPr>
                            </m:ctrlPr>
                          </m:sSubPr>
                          <m:e>
                            <m:r>
                              <a:rPr lang="en-US" sz="2800" b="1" i="1" smtClean="0">
                                <a:effectLst/>
                                <a:latin typeface="Cambria Math" panose="02040503050406030204" pitchFamily="18" charset="0"/>
                              </a:rPr>
                              <m:t>𝒗</m:t>
                            </m:r>
                          </m:e>
                          <m:sub>
                            <m:r>
                              <a:rPr lang="en-US" sz="2800" b="1" i="1" smtClean="0">
                                <a:effectLst/>
                                <a:latin typeface="Cambria Math" panose="02040503050406030204" pitchFamily="18" charset="0"/>
                              </a:rPr>
                              <m:t>𝒄</m:t>
                            </m:r>
                          </m:sub>
                        </m:sSub>
                        <m:sSub>
                          <m:sSubPr>
                            <m:ctrlPr>
                              <a:rPr lang="en-US" sz="2800" b="1" i="1" smtClean="0">
                                <a:effectLst/>
                                <a:latin typeface="Cambria Math" panose="02040503050406030204" pitchFamily="18" charset="0"/>
                              </a:rPr>
                            </m:ctrlPr>
                          </m:sSubPr>
                          <m:e>
                            <m:r>
                              <a:rPr lang="en-US" sz="2800" b="1" i="1" smtClean="0">
                                <a:effectLst/>
                                <a:latin typeface="Cambria Math" panose="02040503050406030204" pitchFamily="18" charset="0"/>
                              </a:rPr>
                              <m:t>𝒕</m:t>
                            </m:r>
                          </m:e>
                          <m:sub>
                            <m:r>
                              <a:rPr lang="en-US" sz="2800" b="1" i="1" smtClean="0">
                                <a:effectLst/>
                                <a:latin typeface="Cambria Math" panose="02040503050406030204" pitchFamily="18" charset="0"/>
                              </a:rPr>
                              <m:t>𝒑</m:t>
                            </m:r>
                          </m:sub>
                        </m:sSub>
                      </m:oMath>
                    </m:oMathPara>
                  </a14:m>
                  <a:endParaRPr lang="en-US" sz="2800" b="1" dirty="0">
                    <a:effectLst/>
                    <a:latin typeface="Times New Roman" panose="02020603050405020304" pitchFamily="18" charset="0"/>
                    <a:ea typeface="Times New Roman" panose="02020603050405020304" pitchFamily="18" charset="0"/>
                  </a:endParaRPr>
                </a:p>
              </p:txBody>
            </p:sp>
          </mc:Choice>
          <mc:Fallback xmlns="">
            <p:sp>
              <p:nvSpPr>
                <p:cNvPr id="12" name="Text Box 2"/>
                <p:cNvSpPr txBox="1">
                  <a:spLocks noRot="1" noChangeAspect="1" noMove="1" noResize="1" noEditPoints="1" noAdjustHandles="1" noChangeArrowheads="1" noChangeShapeType="1" noTextEdit="1"/>
                </p:cNvSpPr>
                <p:nvPr/>
              </p:nvSpPr>
              <p:spPr bwMode="auto">
                <a:xfrm>
                  <a:off x="1610621" y="2603895"/>
                  <a:ext cx="751840" cy="466751"/>
                </a:xfrm>
                <a:prstGeom prst="rect">
                  <a:avLst/>
                </a:prstGeom>
                <a:blipFill rotWithShape="0">
                  <a:blip r:embed="rId4"/>
                  <a:stretch>
                    <a:fillRect/>
                  </a:stretch>
                </a:blipFill>
                <a:ln w="9525">
                  <a:solidFill>
                    <a:schemeClr val="bg1">
                      <a:lumMod val="100000"/>
                      <a:lumOff val="0"/>
                    </a:schemeClr>
                  </a:solidFill>
                  <a:miter lim="800000"/>
                  <a:headEnd/>
                  <a:tailEnd/>
                </a:ln>
              </p:spPr>
              <p:txBody>
                <a:bodyPr/>
                <a:lstStyle/>
                <a:p>
                  <a:r>
                    <a:rPr lang="en-US">
                      <a:noFill/>
                    </a:rPr>
                    <a:t> </a:t>
                  </a:r>
                </a:p>
              </p:txBody>
            </p:sp>
          </mc:Fallback>
        </mc:AlternateContent>
        <p:cxnSp>
          <p:nvCxnSpPr>
            <p:cNvPr id="13" name="AutoShape 15"/>
            <p:cNvCxnSpPr>
              <a:cxnSpLocks noChangeShapeType="1"/>
            </p:cNvCxnSpPr>
            <p:nvPr/>
          </p:nvCxnSpPr>
          <p:spPr bwMode="auto">
            <a:xfrm flipH="1" flipV="1">
              <a:off x="1020074" y="2774433"/>
              <a:ext cx="723896" cy="113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4" name="AutoShape 14"/>
            <p:cNvCxnSpPr>
              <a:cxnSpLocks noChangeShapeType="1"/>
            </p:cNvCxnSpPr>
            <p:nvPr/>
          </p:nvCxnSpPr>
          <p:spPr bwMode="auto">
            <a:xfrm>
              <a:off x="2200536" y="2783442"/>
              <a:ext cx="658313" cy="1"/>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7" name="Text Box 61"/>
            <p:cNvSpPr txBox="1"/>
            <p:nvPr/>
          </p:nvSpPr>
          <p:spPr>
            <a:xfrm>
              <a:off x="170304" y="2395202"/>
              <a:ext cx="723705" cy="25962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b="1" dirty="0" smtClean="0">
                  <a:effectLst/>
                  <a:latin typeface="Arial" panose="020B0604020202020204" pitchFamily="34" charset="0"/>
                  <a:ea typeface="Times New Roman" panose="02020603050405020304" pitchFamily="18" charset="0"/>
                </a:rPr>
                <a:t>Must Stop</a:t>
              </a:r>
              <a:endParaRPr lang="en-US" dirty="0">
                <a:effectLst/>
                <a:latin typeface="Times New Roman" panose="02020603050405020304" pitchFamily="18" charset="0"/>
                <a:ea typeface="Times New Roman" panose="02020603050405020304" pitchFamily="18" charset="0"/>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4068" y="347347"/>
              <a:ext cx="682952" cy="871854"/>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99" y="1856896"/>
              <a:ext cx="971747" cy="420215"/>
            </a:xfrm>
            <a:prstGeom prst="rect">
              <a:avLst/>
            </a:prstGeom>
          </p:spPr>
        </p:pic>
        <p:sp>
          <p:nvSpPr>
            <p:cNvPr id="20" name="Flowchart: Connector 19"/>
            <p:cNvSpPr/>
            <p:nvPr/>
          </p:nvSpPr>
          <p:spPr>
            <a:xfrm>
              <a:off x="1339649" y="1438432"/>
              <a:ext cx="441526" cy="361793"/>
            </a:xfrm>
            <a:prstGeom prst="flowChartConnector">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15000"/>
                </a:lnSpc>
                <a:spcBef>
                  <a:spcPts val="0"/>
                </a:spcBef>
                <a:spcAft>
                  <a:spcPts val="1000"/>
                </a:spcAft>
              </a:pPr>
              <a:r>
                <a:rPr lang="en-US" sz="1200" b="1" dirty="0" smtClean="0">
                  <a:effectLst/>
                  <a:latin typeface="Arial" panose="020B0604020202020204" pitchFamily="34" charset="0"/>
                  <a:ea typeface="Times New Roman" panose="02020603050405020304" pitchFamily="18" charset="0"/>
                  <a:cs typeface="Times New Roman" panose="02020603050405020304" pitchFamily="18" charset="0"/>
                </a:rPr>
                <a:t>    C</a:t>
              </a:r>
              <a:endParaRPr lang="en-US" sz="1100" dirty="0">
                <a:effectLst/>
                <a:ea typeface="Calibri" panose="020F0502020204030204" pitchFamily="34" charset="0"/>
                <a:cs typeface="Times New Roman" panose="02020603050405020304" pitchFamily="18" charset="0"/>
              </a:endParaRPr>
            </a:p>
          </p:txBody>
        </p:sp>
        <p:sp>
          <p:nvSpPr>
            <p:cNvPr id="21" name="Flowchart: Connector 20"/>
            <p:cNvSpPr/>
            <p:nvPr/>
          </p:nvSpPr>
          <p:spPr>
            <a:xfrm>
              <a:off x="3213424" y="1428906"/>
              <a:ext cx="415096" cy="361315"/>
            </a:xfrm>
            <a:prstGeom prst="flowChartConnector">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15000"/>
                </a:lnSpc>
                <a:spcBef>
                  <a:spcPts val="0"/>
                </a:spcBef>
                <a:spcAft>
                  <a:spcPts val="1000"/>
                </a:spcAft>
              </a:pPr>
              <a:r>
                <a:rPr lang="en-US" sz="1200" b="1" dirty="0" smtClean="0">
                  <a:effectLst/>
                  <a:latin typeface="Arial" panose="020B0604020202020204" pitchFamily="34" charset="0"/>
                  <a:ea typeface="Times New Roman" panose="02020603050405020304" pitchFamily="18" charset="0"/>
                  <a:cs typeface="Times New Roman" panose="02020603050405020304" pitchFamily="18" charset="0"/>
                </a:rPr>
                <a:t>   B</a:t>
              </a:r>
              <a:endParaRPr lang="en-US" sz="1200" dirty="0">
                <a:effectLst/>
                <a:latin typeface="Times New Roman" panose="02020603050405020304" pitchFamily="18" charset="0"/>
                <a:ea typeface="Times New Roman" panose="02020603050405020304" pitchFamily="18" charset="0"/>
              </a:endParaRPr>
            </a:p>
          </p:txBody>
        </p:sp>
        <p:cxnSp>
          <p:nvCxnSpPr>
            <p:cNvPr id="22" name="Straight Arrow Connector 21"/>
            <p:cNvCxnSpPr>
              <a:stCxn id="20" idx="3"/>
            </p:cNvCxnSpPr>
            <p:nvPr/>
          </p:nvCxnSpPr>
          <p:spPr>
            <a:xfrm flipH="1">
              <a:off x="1036515" y="1747242"/>
              <a:ext cx="367794" cy="529869"/>
            </a:xfrm>
            <a:prstGeom prst="straightConnector1">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21" idx="3"/>
            </p:cNvCxnSpPr>
            <p:nvPr/>
          </p:nvCxnSpPr>
          <p:spPr>
            <a:xfrm flipH="1">
              <a:off x="2858849" y="1737308"/>
              <a:ext cx="415364" cy="539803"/>
            </a:xfrm>
            <a:prstGeom prst="straightConnector1">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29" name="Flowchart: Connector 28"/>
            <p:cNvSpPr/>
            <p:nvPr/>
          </p:nvSpPr>
          <p:spPr>
            <a:xfrm>
              <a:off x="4701200" y="1408881"/>
              <a:ext cx="414655" cy="361315"/>
            </a:xfrm>
            <a:prstGeom prst="flowChartConnector">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15000"/>
                </a:lnSpc>
                <a:spcBef>
                  <a:spcPts val="0"/>
                </a:spcBef>
                <a:spcAft>
                  <a:spcPts val="1000"/>
                </a:spcAft>
              </a:pPr>
              <a:r>
                <a:rPr lang="en-US" sz="1200" b="1" dirty="0" smtClean="0">
                  <a:effectLst/>
                  <a:latin typeface="Arial" panose="020B0604020202020204" pitchFamily="34" charset="0"/>
                  <a:ea typeface="Times New Roman" panose="02020603050405020304" pitchFamily="18" charset="0"/>
                  <a:cs typeface="Times New Roman" panose="02020603050405020304" pitchFamily="18" charset="0"/>
                </a:rPr>
                <a:t>    E</a:t>
              </a:r>
              <a:endParaRPr lang="en-US" sz="1200" dirty="0">
                <a:effectLst/>
                <a:latin typeface="Times New Roman" panose="02020603050405020304" pitchFamily="18" charset="0"/>
                <a:ea typeface="Times New Roman" panose="02020603050405020304" pitchFamily="18" charset="0"/>
              </a:endParaRPr>
            </a:p>
          </p:txBody>
        </p:sp>
        <p:cxnSp>
          <p:nvCxnSpPr>
            <p:cNvPr id="30" name="Straight Arrow Connector 29"/>
            <p:cNvCxnSpPr/>
            <p:nvPr/>
          </p:nvCxnSpPr>
          <p:spPr>
            <a:xfrm>
              <a:off x="4994068" y="1771171"/>
              <a:ext cx="338137" cy="524355"/>
            </a:xfrm>
            <a:prstGeom prst="straightConnector1">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p:nvSpPr>
        <p:spPr>
          <a:xfrm>
            <a:off x="2195591" y="4316859"/>
            <a:ext cx="1287072" cy="410882"/>
          </a:xfrm>
          <a:prstGeom prst="rect">
            <a:avLst/>
          </a:prstGeom>
          <a:noFill/>
        </p:spPr>
        <p:txBody>
          <a:bodyPr wrap="square" rtlCol="0">
            <a:spAutoFit/>
          </a:bodyPr>
          <a:lstStyle/>
          <a:p>
            <a:pPr>
              <a:lnSpc>
                <a:spcPct val="115000"/>
              </a:lnSpc>
              <a:spcAft>
                <a:spcPts val="1000"/>
              </a:spcAft>
            </a:pPr>
            <a:r>
              <a:rPr lang="en-US" b="1" dirty="0" smtClean="0">
                <a:effectLst/>
                <a:latin typeface="Arial" panose="020B0604020202020204" pitchFamily="34" charset="0"/>
                <a:ea typeface="Times New Roman" panose="02020603050405020304" pitchFamily="18" charset="0"/>
              </a:rPr>
              <a:t>Must Go</a:t>
            </a:r>
            <a:endParaRPr lang="en-US" dirty="0">
              <a:effectLst/>
              <a:latin typeface="Times New Roman" panose="02020603050405020304" pitchFamily="18" charset="0"/>
              <a:ea typeface="Times New Roman" panose="02020603050405020304" pitchFamily="18" charset="0"/>
            </a:endParaRPr>
          </a:p>
        </p:txBody>
      </p:sp>
      <p:sp>
        <p:nvSpPr>
          <p:cNvPr id="37" name="Slide Number Placeholder 36"/>
          <p:cNvSpPr>
            <a:spLocks noGrp="1"/>
          </p:cNvSpPr>
          <p:nvPr>
            <p:ph type="sldNum" sz="quarter" idx="12"/>
          </p:nvPr>
        </p:nvSpPr>
        <p:spPr/>
        <p:txBody>
          <a:bodyPr/>
          <a:lstStyle/>
          <a:p>
            <a:fld id="{0348FCB6-30EA-4FE5-9D7F-96FB5D3C7E63}" type="slidenum">
              <a:rPr lang="en-US" smtClean="0"/>
              <a:t>13</a:t>
            </a:fld>
            <a:endParaRPr lang="en-US" dirty="0"/>
          </a:p>
        </p:txBody>
      </p:sp>
      <p:cxnSp>
        <p:nvCxnSpPr>
          <p:cNvPr id="40" name="AutoShape 15"/>
          <p:cNvCxnSpPr>
            <a:cxnSpLocks noChangeShapeType="1"/>
          </p:cNvCxnSpPr>
          <p:nvPr/>
        </p:nvCxnSpPr>
        <p:spPr bwMode="auto">
          <a:xfrm flipH="1">
            <a:off x="2108913" y="6041362"/>
            <a:ext cx="3651135" cy="1"/>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2" name="AutoShape 14"/>
          <p:cNvCxnSpPr>
            <a:cxnSpLocks noChangeShapeType="1"/>
          </p:cNvCxnSpPr>
          <p:nvPr/>
        </p:nvCxnSpPr>
        <p:spPr bwMode="auto">
          <a:xfrm flipV="1">
            <a:off x="6365927" y="6034286"/>
            <a:ext cx="3940432" cy="7076"/>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mc:AlternateContent xmlns:mc="http://schemas.openxmlformats.org/markup-compatibility/2006" xmlns:a14="http://schemas.microsoft.com/office/drawing/2010/main">
        <mc:Choice Requires="a14">
          <p:sp>
            <p:nvSpPr>
              <p:cNvPr id="44" name="TextBox 43"/>
              <p:cNvSpPr txBox="1"/>
              <p:nvPr/>
            </p:nvSpPr>
            <p:spPr>
              <a:xfrm>
                <a:off x="5828841" y="5783115"/>
                <a:ext cx="394198"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b="1" i="1" smtClean="0">
                          <a:latin typeface="Cambria Math" panose="02040503050406030204" pitchFamily="18" charset="0"/>
                        </a:rPr>
                        <m:t>𝒄</m:t>
                      </m:r>
                    </m:oMath>
                  </m:oMathPara>
                </a14:m>
                <a:endParaRPr lang="en-US" sz="2800" b="1" dirty="0"/>
              </a:p>
            </p:txBody>
          </p:sp>
        </mc:Choice>
        <mc:Fallback xmlns="">
          <p:sp>
            <p:nvSpPr>
              <p:cNvPr id="44" name="TextBox 43"/>
              <p:cNvSpPr txBox="1">
                <a:spLocks noRot="1" noChangeAspect="1" noMove="1" noResize="1" noEditPoints="1" noAdjustHandles="1" noChangeArrowheads="1" noChangeShapeType="1" noTextEdit="1"/>
              </p:cNvSpPr>
              <p:nvPr/>
            </p:nvSpPr>
            <p:spPr>
              <a:xfrm>
                <a:off x="5828841" y="5783115"/>
                <a:ext cx="394198" cy="430887"/>
              </a:xfrm>
              <a:prstGeom prst="rect">
                <a:avLst/>
              </a:prstGeom>
              <a:blipFill rotWithShape="0">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5361190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348FCB6-30EA-4FE5-9D7F-96FB5D3C7E63}" type="slidenum">
              <a:rPr lang="en-US" smtClean="0"/>
              <a:t>14</a:t>
            </a:fld>
            <a:endParaRPr lang="en-US" dirty="0"/>
          </a:p>
        </p:txBody>
      </p:sp>
      <mc:AlternateContent xmlns:mc="http://schemas.openxmlformats.org/markup-compatibility/2006" xmlns:a14="http://schemas.microsoft.com/office/drawing/2010/main">
        <mc:Choice Requires="a14">
          <p:sp>
            <p:nvSpPr>
              <p:cNvPr id="3" name="Text Placeholder 3"/>
              <p:cNvSpPr txBox="1">
                <a:spLocks/>
              </p:cNvSpPr>
              <p:nvPr/>
            </p:nvSpPr>
            <p:spPr>
              <a:xfrm>
                <a:off x="876627" y="3145693"/>
                <a:ext cx="8596668" cy="1570962"/>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7200" dirty="0" smtClean="0"/>
                  <a:t> </a:t>
                </a:r>
                <a14:m>
                  <m:oMath xmlns:m="http://schemas.openxmlformats.org/officeDocument/2006/math">
                    <m:f>
                      <m:fPr>
                        <m:ctrlPr>
                          <a:rPr lang="en-US" sz="7200" i="1" smtClean="0">
                            <a:latin typeface="Cambria Math" panose="02040503050406030204" pitchFamily="18" charset="0"/>
                          </a:rPr>
                        </m:ctrlPr>
                      </m:fPr>
                      <m:num>
                        <m:sSub>
                          <m:sSubPr>
                            <m:ctrlPr>
                              <a:rPr lang="en-US" sz="7200" i="1">
                                <a:latin typeface="Cambria Math" panose="02040503050406030204" pitchFamily="18" charset="0"/>
                              </a:rPr>
                            </m:ctrlPr>
                          </m:sSubPr>
                          <m:e>
                            <m:r>
                              <a:rPr lang="en-US" sz="7200">
                                <a:latin typeface="Cambria Math" panose="02040503050406030204" pitchFamily="18" charset="0"/>
                              </a:rPr>
                              <m:t>𝒗</m:t>
                            </m:r>
                          </m:e>
                          <m:sub>
                            <m:r>
                              <a:rPr lang="en-US" sz="7200">
                                <a:latin typeface="Cambria Math" panose="02040503050406030204" pitchFamily="18" charset="0"/>
                              </a:rPr>
                              <m:t>𝒄</m:t>
                            </m:r>
                          </m:sub>
                        </m:sSub>
                        <m:sSub>
                          <m:sSubPr>
                            <m:ctrlPr>
                              <a:rPr lang="en-US" sz="7200" i="1">
                                <a:latin typeface="Cambria Math" panose="02040503050406030204" pitchFamily="18" charset="0"/>
                              </a:rPr>
                            </m:ctrlPr>
                          </m:sSubPr>
                          <m:e>
                            <m:r>
                              <a:rPr lang="en-US" sz="7200">
                                <a:latin typeface="Cambria Math" panose="02040503050406030204" pitchFamily="18" charset="0"/>
                              </a:rPr>
                              <m:t>𝒕</m:t>
                            </m:r>
                          </m:e>
                          <m:sub>
                            <m:r>
                              <a:rPr lang="en-US" sz="7200">
                                <a:latin typeface="Cambria Math" panose="02040503050406030204" pitchFamily="18" charset="0"/>
                              </a:rPr>
                              <m:t>𝒑</m:t>
                            </m:r>
                          </m:sub>
                        </m:sSub>
                        <m:r>
                          <m:rPr>
                            <m:nor/>
                          </m:rPr>
                          <a:rPr lang="en-US" sz="7200" dirty="0"/>
                          <m:t>+ </m:t>
                        </m:r>
                        <m:f>
                          <m:fPr>
                            <m:ctrlPr>
                              <a:rPr lang="en-US" sz="7200" i="1">
                                <a:latin typeface="Cambria Math" panose="02040503050406030204" pitchFamily="18" charset="0"/>
                              </a:rPr>
                            </m:ctrlPr>
                          </m:fPr>
                          <m:num>
                            <m:sSubSup>
                              <m:sSubSupPr>
                                <m:ctrlPr>
                                  <a:rPr lang="en-US" sz="7200" i="1">
                                    <a:latin typeface="Cambria Math" panose="02040503050406030204" pitchFamily="18" charset="0"/>
                                  </a:rPr>
                                </m:ctrlPr>
                              </m:sSubSupPr>
                              <m:e>
                                <m:r>
                                  <a:rPr lang="en-US" sz="7200">
                                    <a:latin typeface="Cambria Math" panose="02040503050406030204" pitchFamily="18" charset="0"/>
                                  </a:rPr>
                                  <m:t>𝒗</m:t>
                                </m:r>
                              </m:e>
                              <m:sub>
                                <m:r>
                                  <a:rPr lang="en-US" sz="7200">
                                    <a:latin typeface="Cambria Math" panose="02040503050406030204" pitchFamily="18" charset="0"/>
                                  </a:rPr>
                                  <m:t>𝒄</m:t>
                                </m:r>
                              </m:sub>
                              <m:sup>
                                <m:r>
                                  <a:rPr lang="en-US" sz="7200">
                                    <a:latin typeface="Cambria Math" panose="02040503050406030204" pitchFamily="18" charset="0"/>
                                  </a:rPr>
                                  <m:t>𝟐</m:t>
                                </m:r>
                              </m:sup>
                            </m:sSubSup>
                          </m:num>
                          <m:den>
                            <m:r>
                              <a:rPr lang="en-US" sz="7200">
                                <a:latin typeface="Cambria Math" panose="02040503050406030204" pitchFamily="18" charset="0"/>
                              </a:rPr>
                              <m:t>𝟐</m:t>
                            </m:r>
                            <m:r>
                              <a:rPr lang="en-US" sz="7200">
                                <a:latin typeface="Cambria Math" panose="02040503050406030204" pitchFamily="18" charset="0"/>
                              </a:rPr>
                              <m:t>𝒂</m:t>
                            </m:r>
                          </m:den>
                        </m:f>
                      </m:num>
                      <m:den>
                        <m:sSub>
                          <m:sSubPr>
                            <m:ctrlPr>
                              <a:rPr lang="en-US" sz="7200" i="1" smtClean="0">
                                <a:latin typeface="Cambria Math" panose="02040503050406030204" pitchFamily="18" charset="0"/>
                              </a:rPr>
                            </m:ctrlPr>
                          </m:sSubPr>
                          <m:e>
                            <m:r>
                              <a:rPr lang="en-US" sz="7200" smtClean="0">
                                <a:latin typeface="Cambria Math" panose="02040503050406030204" pitchFamily="18" charset="0"/>
                              </a:rPr>
                              <m:t>𝒗</m:t>
                            </m:r>
                          </m:e>
                          <m:sub>
                            <m:r>
                              <a:rPr lang="en-US" sz="7200" smtClean="0">
                                <a:latin typeface="Cambria Math" panose="02040503050406030204" pitchFamily="18" charset="0"/>
                              </a:rPr>
                              <m:t>𝒄</m:t>
                            </m:r>
                          </m:sub>
                        </m:sSub>
                      </m:den>
                    </m:f>
                  </m:oMath>
                </a14:m>
                <a:r>
                  <a:rPr lang="en-US" sz="7200" dirty="0" smtClean="0"/>
                  <a:t> =   </a:t>
                </a:r>
                <a14:m>
                  <m:oMath xmlns:m="http://schemas.openxmlformats.org/officeDocument/2006/math">
                    <m:sSub>
                      <m:sSubPr>
                        <m:ctrlPr>
                          <a:rPr lang="en-US" sz="7200" i="1" smtClean="0">
                            <a:latin typeface="Cambria Math" panose="02040503050406030204" pitchFamily="18" charset="0"/>
                          </a:rPr>
                        </m:ctrlPr>
                      </m:sSubPr>
                      <m:e>
                        <m:r>
                          <a:rPr lang="en-US" sz="7200">
                            <a:latin typeface="Cambria Math" panose="02040503050406030204" pitchFamily="18" charset="0"/>
                          </a:rPr>
                          <m:t>𝒕</m:t>
                        </m:r>
                      </m:e>
                      <m:sub>
                        <m:r>
                          <a:rPr lang="en-US" sz="7200">
                            <a:latin typeface="Cambria Math" panose="02040503050406030204" pitchFamily="18" charset="0"/>
                          </a:rPr>
                          <m:t>𝒑</m:t>
                        </m:r>
                      </m:sub>
                    </m:sSub>
                    <m:r>
                      <m:rPr>
                        <m:nor/>
                      </m:rPr>
                      <a:rPr lang="en-US" sz="7200" dirty="0"/>
                      <m:t>+ </m:t>
                    </m:r>
                    <m:f>
                      <m:fPr>
                        <m:ctrlPr>
                          <a:rPr lang="en-US" sz="7200" i="1">
                            <a:latin typeface="Cambria Math" panose="02040503050406030204" pitchFamily="18" charset="0"/>
                          </a:rPr>
                        </m:ctrlPr>
                      </m:fPr>
                      <m:num>
                        <m:sSub>
                          <m:sSubPr>
                            <m:ctrlPr>
                              <a:rPr lang="en-US" sz="7200" i="1" smtClean="0">
                                <a:latin typeface="Cambria Math" panose="02040503050406030204" pitchFamily="18" charset="0"/>
                              </a:rPr>
                            </m:ctrlPr>
                          </m:sSubPr>
                          <m:e>
                            <m:r>
                              <a:rPr lang="en-US" sz="7200" smtClean="0">
                                <a:latin typeface="Cambria Math" panose="02040503050406030204" pitchFamily="18" charset="0"/>
                              </a:rPr>
                              <m:t>𝒗</m:t>
                            </m:r>
                          </m:e>
                          <m:sub>
                            <m:r>
                              <a:rPr lang="en-US" sz="7200" smtClean="0">
                                <a:latin typeface="Cambria Math" panose="02040503050406030204" pitchFamily="18" charset="0"/>
                              </a:rPr>
                              <m:t>𝒄</m:t>
                            </m:r>
                          </m:sub>
                        </m:sSub>
                      </m:num>
                      <m:den>
                        <m:r>
                          <a:rPr lang="en-US" sz="7200">
                            <a:latin typeface="Cambria Math" panose="02040503050406030204" pitchFamily="18" charset="0"/>
                          </a:rPr>
                          <m:t>𝟐</m:t>
                        </m:r>
                        <m:r>
                          <a:rPr lang="en-US" sz="7200">
                            <a:latin typeface="Cambria Math" panose="02040503050406030204" pitchFamily="18" charset="0"/>
                          </a:rPr>
                          <m:t>𝒂</m:t>
                        </m:r>
                      </m:den>
                    </m:f>
                  </m:oMath>
                </a14:m>
                <a:endParaRPr lang="en-US" sz="7200" dirty="0"/>
              </a:p>
              <a:p>
                <a:endParaRPr lang="en-US" sz="7200" dirty="0"/>
              </a:p>
            </p:txBody>
          </p:sp>
        </mc:Choice>
        <mc:Fallback xmlns="">
          <p:sp>
            <p:nvSpPr>
              <p:cNvPr id="3" name="Text Placeholder 3"/>
              <p:cNvSpPr txBox="1">
                <a:spLocks noRot="1" noChangeAspect="1" noMove="1" noResize="1" noEditPoints="1" noAdjustHandles="1" noChangeArrowheads="1" noChangeShapeType="1" noTextEdit="1"/>
              </p:cNvSpPr>
              <p:nvPr/>
            </p:nvSpPr>
            <p:spPr>
              <a:xfrm>
                <a:off x="876627" y="3145693"/>
                <a:ext cx="8596668" cy="1570962"/>
              </a:xfrm>
              <a:prstGeom prst="rect">
                <a:avLst/>
              </a:prstGeom>
              <a:blipFill rotWithShape="0">
                <a:blip r:embed="rId3"/>
                <a:stretch>
                  <a:fillRect b="-65891"/>
                </a:stretch>
              </a:blipFill>
            </p:spPr>
            <p:txBody>
              <a:bodyPr/>
              <a:lstStyle/>
              <a:p>
                <a:r>
                  <a:rPr lang="en-US">
                    <a:noFill/>
                  </a:rPr>
                  <a:t> </a:t>
                </a:r>
              </a:p>
            </p:txBody>
          </p:sp>
        </mc:Fallback>
      </mc:AlternateContent>
      <p:sp>
        <p:nvSpPr>
          <p:cNvPr id="4" name="TextBox 3"/>
          <p:cNvSpPr txBox="1"/>
          <p:nvPr/>
        </p:nvSpPr>
        <p:spPr>
          <a:xfrm>
            <a:off x="574431" y="820614"/>
            <a:ext cx="9425354" cy="1938992"/>
          </a:xfrm>
          <a:prstGeom prst="rect">
            <a:avLst/>
          </a:prstGeom>
          <a:noFill/>
        </p:spPr>
        <p:txBody>
          <a:bodyPr wrap="square" rtlCol="0">
            <a:spAutoFit/>
          </a:bodyPr>
          <a:lstStyle/>
          <a:p>
            <a:r>
              <a:rPr lang="en-US" sz="4000" b="1" dirty="0" smtClean="0"/>
              <a:t>Yellow Change Interval equals the Critical Distance Divided By Average Speed Traversing the Critical Distance</a:t>
            </a:r>
            <a:endParaRPr lang="en-US" sz="4000" b="1" dirty="0"/>
          </a:p>
        </p:txBody>
      </p:sp>
    </p:spTree>
    <p:extLst>
      <p:ext uri="{BB962C8B-B14F-4D97-AF65-F5344CB8AC3E}">
        <p14:creationId xmlns:p14="http://schemas.microsoft.com/office/powerpoint/2010/main" val="10530389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348FCB6-30EA-4FE5-9D7F-96FB5D3C7E63}" type="slidenum">
              <a:rPr lang="en-US" smtClean="0"/>
              <a:t>15</a:t>
            </a:fld>
            <a:endParaRPr lang="en-US" dirty="0"/>
          </a:p>
        </p:txBody>
      </p:sp>
      <p:sp>
        <p:nvSpPr>
          <p:cNvPr id="3" name="TextBox 2"/>
          <p:cNvSpPr txBox="1"/>
          <p:nvPr/>
        </p:nvSpPr>
        <p:spPr>
          <a:xfrm>
            <a:off x="407623" y="1641513"/>
            <a:ext cx="9716877" cy="3170099"/>
          </a:xfrm>
          <a:prstGeom prst="rect">
            <a:avLst/>
          </a:prstGeom>
          <a:noFill/>
        </p:spPr>
        <p:txBody>
          <a:bodyPr wrap="square" rtlCol="0">
            <a:spAutoFit/>
          </a:bodyPr>
          <a:lstStyle/>
          <a:p>
            <a:pPr algn="ctr"/>
            <a:r>
              <a:rPr lang="en-US" sz="4000" b="1" dirty="0" smtClean="0"/>
              <a:t>ITE Yellow Change Interval Equation </a:t>
            </a:r>
            <a:endParaRPr lang="en-US" sz="4000" b="1" dirty="0"/>
          </a:p>
          <a:p>
            <a:pPr algn="ctr"/>
            <a:endParaRPr lang="en-US" sz="4000" b="1" dirty="0" smtClean="0"/>
          </a:p>
          <a:p>
            <a:pPr algn="ctr"/>
            <a:r>
              <a:rPr lang="en-US" sz="4000" b="1" dirty="0" smtClean="0"/>
              <a:t>works only for</a:t>
            </a:r>
          </a:p>
          <a:p>
            <a:pPr algn="ctr"/>
            <a:endParaRPr lang="en-US" sz="4000" b="1" dirty="0"/>
          </a:p>
          <a:p>
            <a:pPr algn="ctr"/>
            <a:r>
              <a:rPr lang="en-US" sz="4000" b="1" dirty="0" smtClean="0"/>
              <a:t>UNIMPEDED THROUGH-MOVEMENTS</a:t>
            </a:r>
            <a:endParaRPr lang="en-US" sz="4000" b="1" dirty="0"/>
          </a:p>
        </p:txBody>
      </p:sp>
    </p:spTree>
    <p:extLst>
      <p:ext uri="{BB962C8B-B14F-4D97-AF65-F5344CB8AC3E}">
        <p14:creationId xmlns:p14="http://schemas.microsoft.com/office/powerpoint/2010/main" val="9206157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4571" y="428484"/>
            <a:ext cx="10168569" cy="5878532"/>
          </a:xfrm>
          <a:prstGeom prst="rect">
            <a:avLst/>
          </a:prstGeom>
          <a:noFill/>
        </p:spPr>
        <p:txBody>
          <a:bodyPr wrap="square" rtlCol="0">
            <a:spAutoFit/>
          </a:bodyPr>
          <a:lstStyle/>
          <a:p>
            <a:r>
              <a:rPr lang="en-US" sz="4000" b="1" dirty="0" smtClean="0">
                <a:latin typeface="Trebuchet MS" panose="020B0603020202020204" pitchFamily="34" charset="0"/>
                <a:cs typeface="Arial" panose="020B0604020202020204" pitchFamily="34" charset="0"/>
              </a:rPr>
              <a:t>ITE Formula Preconditions</a:t>
            </a:r>
          </a:p>
          <a:p>
            <a:endParaRPr lang="en-US" sz="2800" b="1" dirty="0" smtClean="0">
              <a:latin typeface="Trebuchet MS" panose="020B0603020202020204" pitchFamily="34" charset="0"/>
              <a:cs typeface="Arial" panose="020B0604020202020204" pitchFamily="34" charset="0"/>
            </a:endParaRPr>
          </a:p>
          <a:p>
            <a:pPr marL="514350" indent="-514350">
              <a:buAutoNum type="arabicPeriod"/>
            </a:pPr>
            <a:r>
              <a:rPr lang="en-US" sz="2800" b="1" dirty="0" smtClean="0">
                <a:latin typeface="Trebuchet MS" panose="020B0603020202020204" pitchFamily="34" charset="0"/>
                <a:cs typeface="Arial" panose="020B0604020202020204" pitchFamily="34" charset="0"/>
              </a:rPr>
              <a:t>Driver must go the maximum allowable speed or faster  from the critical point to the intersection entry point.</a:t>
            </a:r>
          </a:p>
          <a:p>
            <a:pPr marL="514350" indent="-514350">
              <a:buAutoNum type="arabicPeriod"/>
            </a:pPr>
            <a:endParaRPr lang="en-US" sz="2800" b="1" dirty="0" smtClean="0">
              <a:latin typeface="Trebuchet MS" panose="020B0603020202020204" pitchFamily="34" charset="0"/>
              <a:cs typeface="Arial" panose="020B0604020202020204" pitchFamily="34" charset="0"/>
            </a:endParaRPr>
          </a:p>
          <a:p>
            <a:pPr marL="514350" indent="-514350">
              <a:buAutoNum type="arabicPeriod"/>
            </a:pPr>
            <a:r>
              <a:rPr lang="en-US" sz="2800" b="1" dirty="0" smtClean="0">
                <a:latin typeface="Trebuchet MS" panose="020B0603020202020204" pitchFamily="34" charset="0"/>
                <a:cs typeface="Arial" panose="020B0604020202020204" pitchFamily="34" charset="0"/>
              </a:rPr>
              <a:t>After crossing the critical point, the driver must not  slow down.  </a:t>
            </a:r>
          </a:p>
          <a:p>
            <a:pPr marL="514350" indent="-514350">
              <a:buAutoNum type="arabicPeriod"/>
            </a:pPr>
            <a:endParaRPr lang="en-US" sz="2800" b="1" dirty="0" smtClean="0">
              <a:latin typeface="Trebuchet MS" panose="020B0603020202020204" pitchFamily="34" charset="0"/>
              <a:cs typeface="Arial" panose="020B0604020202020204" pitchFamily="34" charset="0"/>
            </a:endParaRPr>
          </a:p>
          <a:p>
            <a:pPr marL="514350" indent="-514350">
              <a:buAutoNum type="arabicPeriod"/>
            </a:pPr>
            <a:r>
              <a:rPr lang="en-US" sz="2800" b="1" dirty="0" smtClean="0">
                <a:latin typeface="Trebuchet MS" panose="020B0603020202020204" pitchFamily="34" charset="0"/>
                <a:cs typeface="Arial" panose="020B0604020202020204" pitchFamily="34" charset="0"/>
              </a:rPr>
              <a:t>Driver must know exact location of critical point.</a:t>
            </a:r>
          </a:p>
          <a:p>
            <a:pPr marL="514350" indent="-514350">
              <a:buAutoNum type="arabicPeriod"/>
            </a:pPr>
            <a:endParaRPr lang="en-US" sz="2800" b="1" dirty="0" smtClean="0">
              <a:latin typeface="Trebuchet MS" panose="020B0603020202020204" pitchFamily="34" charset="0"/>
              <a:cs typeface="Arial" panose="020B0604020202020204" pitchFamily="34" charset="0"/>
            </a:endParaRPr>
          </a:p>
          <a:p>
            <a:pPr marL="514350" indent="-514350">
              <a:buAutoNum type="arabicPeriod"/>
            </a:pPr>
            <a:r>
              <a:rPr lang="en-US" sz="2800" b="1" dirty="0" smtClean="0">
                <a:latin typeface="Trebuchet MS" panose="020B0603020202020204" pitchFamily="34" charset="0"/>
                <a:cs typeface="Arial" panose="020B0604020202020204" pitchFamily="34" charset="0"/>
              </a:rPr>
              <a:t>Driver must react faster than the input perception-reaction time and decelerate more quickly than the deceleration constant.</a:t>
            </a:r>
            <a:endParaRPr lang="en-US" sz="2800" b="1" dirty="0">
              <a:latin typeface="Trebuchet MS" panose="020B0603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348FCB6-30EA-4FE5-9D7F-96FB5D3C7E63}" type="slidenum">
              <a:rPr lang="en-US" smtClean="0"/>
              <a:t>16</a:t>
            </a:fld>
            <a:endParaRPr lang="en-US" dirty="0"/>
          </a:p>
        </p:txBody>
      </p:sp>
    </p:spTree>
    <p:extLst>
      <p:ext uri="{BB962C8B-B14F-4D97-AF65-F5344CB8AC3E}">
        <p14:creationId xmlns:p14="http://schemas.microsoft.com/office/powerpoint/2010/main" val="5950047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332" y="2840727"/>
            <a:ext cx="2932276" cy="2932276"/>
          </a:xfrm>
          <a:prstGeom prst="rect">
            <a:avLst/>
          </a:prstGeom>
        </p:spPr>
      </p:pic>
      <p:sp>
        <p:nvSpPr>
          <p:cNvPr id="2" name="Slide Number Placeholder 1"/>
          <p:cNvSpPr>
            <a:spLocks noGrp="1"/>
          </p:cNvSpPr>
          <p:nvPr>
            <p:ph type="sldNum" sz="quarter" idx="12"/>
          </p:nvPr>
        </p:nvSpPr>
        <p:spPr/>
        <p:txBody>
          <a:bodyPr/>
          <a:lstStyle/>
          <a:p>
            <a:fld id="{0348FCB6-30EA-4FE5-9D7F-96FB5D3C7E63}" type="slidenum">
              <a:rPr lang="en-US" smtClean="0"/>
              <a:t>17</a:t>
            </a:fld>
            <a:endParaRPr lang="en-US" dirty="0"/>
          </a:p>
        </p:txBody>
      </p:sp>
      <p:sp>
        <p:nvSpPr>
          <p:cNvPr id="3" name="TextBox 2"/>
          <p:cNvSpPr txBox="1"/>
          <p:nvPr/>
        </p:nvSpPr>
        <p:spPr>
          <a:xfrm>
            <a:off x="809182" y="721983"/>
            <a:ext cx="9716877" cy="1938992"/>
          </a:xfrm>
          <a:prstGeom prst="rect">
            <a:avLst/>
          </a:prstGeom>
          <a:noFill/>
        </p:spPr>
        <p:txBody>
          <a:bodyPr wrap="square" rtlCol="0">
            <a:spAutoFit/>
          </a:bodyPr>
          <a:lstStyle/>
          <a:p>
            <a:r>
              <a:rPr lang="en-US" sz="4000" b="1" dirty="0" smtClean="0"/>
              <a:t>ITE Yellow Change Interval Equation  </a:t>
            </a:r>
            <a:endParaRPr lang="en-US" sz="4000" b="1" dirty="0"/>
          </a:p>
          <a:p>
            <a:r>
              <a:rPr lang="en-US" sz="4000" b="1" i="1" dirty="0" smtClean="0"/>
              <a:t>Shorts</a:t>
            </a:r>
            <a:r>
              <a:rPr lang="en-US" sz="4000" b="1" dirty="0" smtClean="0"/>
              <a:t> the Yellow Light, Creating Type 1 Dilemma Zones for</a:t>
            </a:r>
          </a:p>
        </p:txBody>
      </p:sp>
      <p:sp>
        <p:nvSpPr>
          <p:cNvPr id="5" name="TextBox 4"/>
          <p:cNvSpPr txBox="1"/>
          <p:nvPr/>
        </p:nvSpPr>
        <p:spPr>
          <a:xfrm>
            <a:off x="4176613" y="3337369"/>
            <a:ext cx="4878074" cy="1938992"/>
          </a:xfrm>
          <a:prstGeom prst="rect">
            <a:avLst/>
          </a:prstGeom>
          <a:noFill/>
        </p:spPr>
        <p:txBody>
          <a:bodyPr wrap="square" rtlCol="0">
            <a:spAutoFit/>
          </a:bodyPr>
          <a:lstStyle/>
          <a:p>
            <a:r>
              <a:rPr lang="en-US" sz="4000" dirty="0" smtClean="0"/>
              <a:t>Turning Movements</a:t>
            </a:r>
          </a:p>
          <a:p>
            <a:endParaRPr lang="en-US" sz="4000" dirty="0"/>
          </a:p>
          <a:p>
            <a:r>
              <a:rPr lang="en-US" sz="4000" dirty="0" smtClean="0"/>
              <a:t>Impeded Movements</a:t>
            </a:r>
            <a:endParaRPr lang="en-US" sz="4000" dirty="0"/>
          </a:p>
        </p:txBody>
      </p:sp>
    </p:spTree>
    <p:extLst>
      <p:ext uri="{BB962C8B-B14F-4D97-AF65-F5344CB8AC3E}">
        <p14:creationId xmlns:p14="http://schemas.microsoft.com/office/powerpoint/2010/main" val="8245193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348FCB6-30EA-4FE5-9D7F-96FB5D3C7E63}" type="slidenum">
              <a:rPr lang="en-US" smtClean="0"/>
              <a:t>18</a:t>
            </a:fld>
            <a:endParaRPr lang="en-US" dirty="0"/>
          </a:p>
        </p:txBody>
      </p:sp>
      <p:sp>
        <p:nvSpPr>
          <p:cNvPr id="3" name="TextBox 2"/>
          <p:cNvSpPr txBox="1"/>
          <p:nvPr/>
        </p:nvSpPr>
        <p:spPr>
          <a:xfrm>
            <a:off x="814965" y="760868"/>
            <a:ext cx="8637224" cy="1323439"/>
          </a:xfrm>
          <a:prstGeom prst="rect">
            <a:avLst/>
          </a:prstGeom>
          <a:noFill/>
        </p:spPr>
        <p:txBody>
          <a:bodyPr wrap="square" rtlCol="0">
            <a:spAutoFit/>
          </a:bodyPr>
          <a:lstStyle/>
          <a:p>
            <a:pPr algn="ctr"/>
            <a:r>
              <a:rPr lang="en-US" sz="4000" b="1" dirty="0" smtClean="0"/>
              <a:t>General Form of the Correct </a:t>
            </a:r>
          </a:p>
          <a:p>
            <a:pPr algn="ctr"/>
            <a:r>
              <a:rPr lang="en-US" sz="4000" b="1" dirty="0" smtClean="0"/>
              <a:t>Yellow Change Interval Equation</a:t>
            </a:r>
            <a:endParaRPr lang="en-US" sz="4000" b="1" dirty="0"/>
          </a:p>
        </p:txBody>
      </p:sp>
      <mc:AlternateContent xmlns:mc="http://schemas.openxmlformats.org/markup-compatibility/2006" xmlns:a14="http://schemas.microsoft.com/office/drawing/2010/main">
        <mc:Choice Requires="a14">
          <p:sp>
            <p:nvSpPr>
              <p:cNvPr id="4" name="TextBox 3"/>
              <p:cNvSpPr txBox="1"/>
              <p:nvPr/>
            </p:nvSpPr>
            <p:spPr>
              <a:xfrm>
                <a:off x="2599981" y="2842352"/>
                <a:ext cx="5442332" cy="196040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6000" b="1" i="1">
                              <a:latin typeface="Cambria Math" panose="02040503050406030204" pitchFamily="18" charset="0"/>
                            </a:rPr>
                          </m:ctrlPr>
                        </m:sSubPr>
                        <m:e>
                          <m:r>
                            <a:rPr lang="en-US" sz="6000" b="1" i="1">
                              <a:latin typeface="Cambria Math" panose="02040503050406030204" pitchFamily="18" charset="0"/>
                            </a:rPr>
                            <m:t>𝒀</m:t>
                          </m:r>
                        </m:e>
                        <m:sub>
                          <m:r>
                            <a:rPr lang="en-US" sz="6000" b="1" i="1">
                              <a:latin typeface="Cambria Math" panose="02040503050406030204" pitchFamily="18" charset="0"/>
                            </a:rPr>
                            <m:t>𝒎𝒊𝒏</m:t>
                          </m:r>
                        </m:sub>
                      </m:sSub>
                      <m:r>
                        <a:rPr lang="en-US" sz="6000" b="1" i="1">
                          <a:latin typeface="Cambria Math" panose="02040503050406030204" pitchFamily="18" charset="0"/>
                        </a:rPr>
                        <m:t>= </m:t>
                      </m:r>
                      <m:f>
                        <m:fPr>
                          <m:ctrlPr>
                            <a:rPr lang="en-US" sz="6000" b="1" i="1">
                              <a:latin typeface="Cambria Math" panose="02040503050406030204" pitchFamily="18" charset="0"/>
                            </a:rPr>
                          </m:ctrlPr>
                        </m:fPr>
                        <m:num>
                          <m:r>
                            <a:rPr lang="en-US" sz="6000" b="1" i="1">
                              <a:latin typeface="Cambria Math" panose="02040503050406030204" pitchFamily="18" charset="0"/>
                            </a:rPr>
                            <m:t>𝒄</m:t>
                          </m:r>
                        </m:num>
                        <m:den>
                          <m:sSub>
                            <m:sSubPr>
                              <m:ctrlPr>
                                <a:rPr lang="en-US" sz="6000" b="1" i="1">
                                  <a:latin typeface="Cambria Math" panose="02040503050406030204" pitchFamily="18" charset="0"/>
                                </a:rPr>
                              </m:ctrlPr>
                            </m:sSubPr>
                            <m:e>
                              <m:r>
                                <a:rPr lang="en-US" sz="6000" b="1" i="1">
                                  <a:latin typeface="Cambria Math" panose="02040503050406030204" pitchFamily="18" charset="0"/>
                                </a:rPr>
                                <m:t>𝒗</m:t>
                              </m:r>
                            </m:e>
                            <m:sub>
                              <m:r>
                                <a:rPr lang="en-US" sz="6000" b="1" i="1">
                                  <a:latin typeface="Cambria Math" panose="02040503050406030204" pitchFamily="18" charset="0"/>
                                </a:rPr>
                                <m:t>𝒂𝒗𝒈</m:t>
                              </m:r>
                            </m:sub>
                          </m:sSub>
                        </m:den>
                      </m:f>
                    </m:oMath>
                  </m:oMathPara>
                </a14:m>
                <a:endParaRPr lang="en-US" sz="6000" dirty="0"/>
              </a:p>
            </p:txBody>
          </p:sp>
        </mc:Choice>
        <mc:Fallback xmlns="">
          <p:sp>
            <p:nvSpPr>
              <p:cNvPr id="4" name="TextBox 3"/>
              <p:cNvSpPr txBox="1">
                <a:spLocks noRot="1" noChangeAspect="1" noMove="1" noResize="1" noEditPoints="1" noAdjustHandles="1" noChangeArrowheads="1" noChangeShapeType="1" noTextEdit="1"/>
              </p:cNvSpPr>
              <p:nvPr/>
            </p:nvSpPr>
            <p:spPr>
              <a:xfrm>
                <a:off x="2599981" y="2842352"/>
                <a:ext cx="5442332" cy="1960408"/>
              </a:xfrm>
              <a:prstGeom prst="rect">
                <a:avLst/>
              </a:prstGeom>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245146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348FCB6-30EA-4FE5-9D7F-96FB5D3C7E63}" type="slidenum">
              <a:rPr lang="en-US" smtClean="0"/>
              <a:t>19</a:t>
            </a:fld>
            <a:endParaRPr lang="en-US" dirty="0"/>
          </a:p>
        </p:txBody>
      </p:sp>
      <p:sp>
        <p:nvSpPr>
          <p:cNvPr id="3" name="TextBox 2"/>
          <p:cNvSpPr txBox="1"/>
          <p:nvPr/>
        </p:nvSpPr>
        <p:spPr>
          <a:xfrm>
            <a:off x="720051" y="510514"/>
            <a:ext cx="9816029" cy="646331"/>
          </a:xfrm>
          <a:prstGeom prst="rect">
            <a:avLst/>
          </a:prstGeom>
          <a:noFill/>
        </p:spPr>
        <p:txBody>
          <a:bodyPr wrap="square" rtlCol="0">
            <a:spAutoFit/>
          </a:bodyPr>
          <a:lstStyle/>
          <a:p>
            <a:r>
              <a:rPr lang="en-US" sz="3600" dirty="0" smtClean="0"/>
              <a:t>Left and Right Turns:</a:t>
            </a:r>
            <a:endParaRPr lang="en-US" sz="3600" dirty="0"/>
          </a:p>
        </p:txBody>
      </p:sp>
      <mc:AlternateContent xmlns:mc="http://schemas.openxmlformats.org/markup-compatibility/2006" xmlns:a14="http://schemas.microsoft.com/office/drawing/2010/main">
        <mc:Choice Requires="a14">
          <p:sp>
            <p:nvSpPr>
              <p:cNvPr id="4" name="TextBox 3"/>
              <p:cNvSpPr txBox="1"/>
              <p:nvPr/>
            </p:nvSpPr>
            <p:spPr>
              <a:xfrm>
                <a:off x="927678" y="1678218"/>
                <a:ext cx="8460954" cy="114730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600" b="1" i="1">
                              <a:latin typeface="Cambria Math" panose="02040503050406030204" pitchFamily="18" charset="0"/>
                            </a:rPr>
                          </m:ctrlPr>
                        </m:sSubPr>
                        <m:e>
                          <m:r>
                            <a:rPr lang="en-US" sz="3600" b="1" i="1">
                              <a:latin typeface="Cambria Math" panose="02040503050406030204" pitchFamily="18" charset="0"/>
                            </a:rPr>
                            <m:t>𝒀</m:t>
                          </m:r>
                        </m:e>
                        <m:sub>
                          <m:r>
                            <a:rPr lang="en-US" sz="3600" b="1" i="1">
                              <a:latin typeface="Cambria Math" panose="02040503050406030204" pitchFamily="18" charset="0"/>
                            </a:rPr>
                            <m:t>𝒎𝒊𝒏</m:t>
                          </m:r>
                        </m:sub>
                      </m:sSub>
                      <m:r>
                        <a:rPr lang="en-US" sz="3600" b="1" i="1">
                          <a:latin typeface="Cambria Math" panose="02040503050406030204" pitchFamily="18" charset="0"/>
                        </a:rPr>
                        <m:t>= </m:t>
                      </m:r>
                      <m:f>
                        <m:fPr>
                          <m:ctrlPr>
                            <a:rPr lang="en-US" sz="3600" b="1" i="1">
                              <a:latin typeface="Cambria Math" panose="02040503050406030204" pitchFamily="18" charset="0"/>
                            </a:rPr>
                          </m:ctrlPr>
                        </m:fPr>
                        <m:num>
                          <m:r>
                            <a:rPr lang="en-US" sz="3600" b="1" i="1">
                              <a:latin typeface="Cambria Math" panose="02040503050406030204" pitchFamily="18" charset="0"/>
                            </a:rPr>
                            <m:t>𝒄</m:t>
                          </m:r>
                        </m:num>
                        <m:den>
                          <m:r>
                            <a:rPr lang="en-US" sz="3600" b="1" i="1">
                              <a:latin typeface="Cambria Math" panose="02040503050406030204" pitchFamily="18" charset="0"/>
                            </a:rPr>
                            <m:t>(</m:t>
                          </m:r>
                          <m:sSub>
                            <m:sSubPr>
                              <m:ctrlPr>
                                <a:rPr lang="en-US" sz="3600" b="1" i="1">
                                  <a:latin typeface="Cambria Math" panose="02040503050406030204" pitchFamily="18" charset="0"/>
                                </a:rPr>
                              </m:ctrlPr>
                            </m:sSubPr>
                            <m:e>
                              <m:r>
                                <a:rPr lang="en-US" sz="3600" b="1" i="1">
                                  <a:latin typeface="Cambria Math" panose="02040503050406030204" pitchFamily="18" charset="0"/>
                                </a:rPr>
                                <m:t>𝒗</m:t>
                              </m:r>
                            </m:e>
                            <m:sub>
                              <m:r>
                                <a:rPr lang="en-US" sz="3600" b="1" i="1">
                                  <a:latin typeface="Cambria Math" panose="02040503050406030204" pitchFamily="18" charset="0"/>
                                </a:rPr>
                                <m:t>𝒄</m:t>
                              </m:r>
                            </m:sub>
                          </m:sSub>
                          <m:r>
                            <a:rPr lang="en-US" sz="3600" b="1" i="1">
                              <a:latin typeface="Cambria Math" panose="02040503050406030204" pitchFamily="18" charset="0"/>
                            </a:rPr>
                            <m:t>+ </m:t>
                          </m:r>
                          <m:sSub>
                            <m:sSubPr>
                              <m:ctrlPr>
                                <a:rPr lang="en-US" sz="3600" b="1" i="1">
                                  <a:latin typeface="Cambria Math" panose="02040503050406030204" pitchFamily="18" charset="0"/>
                                </a:rPr>
                              </m:ctrlPr>
                            </m:sSubPr>
                            <m:e>
                              <m:r>
                                <a:rPr lang="en-US" sz="3600" b="1" i="1">
                                  <a:latin typeface="Cambria Math" panose="02040503050406030204" pitchFamily="18" charset="0"/>
                                </a:rPr>
                                <m:t>𝒗</m:t>
                              </m:r>
                            </m:e>
                            <m:sub>
                              <m:r>
                                <a:rPr lang="en-US" sz="3600" b="1" i="1">
                                  <a:latin typeface="Cambria Math" panose="02040503050406030204" pitchFamily="18" charset="0"/>
                                </a:rPr>
                                <m:t>𝒆</m:t>
                              </m:r>
                            </m:sub>
                          </m:sSub>
                          <m:r>
                            <a:rPr lang="en-US" sz="3600" b="1" i="1">
                              <a:latin typeface="Cambria Math" panose="02040503050406030204" pitchFamily="18" charset="0"/>
                            </a:rPr>
                            <m:t>)/</m:t>
                          </m:r>
                          <m:r>
                            <a:rPr lang="en-US" sz="3600" b="1" i="1">
                              <a:latin typeface="Cambria Math" panose="02040503050406030204" pitchFamily="18" charset="0"/>
                            </a:rPr>
                            <m:t>𝟐</m:t>
                          </m:r>
                        </m:den>
                      </m:f>
                    </m:oMath>
                  </m:oMathPara>
                </a14:m>
                <a:endParaRPr lang="en-US" sz="3600" dirty="0"/>
              </a:p>
            </p:txBody>
          </p:sp>
        </mc:Choice>
        <mc:Fallback xmlns="">
          <p:sp>
            <p:nvSpPr>
              <p:cNvPr id="4" name="TextBox 3"/>
              <p:cNvSpPr txBox="1">
                <a:spLocks noRot="1" noChangeAspect="1" noMove="1" noResize="1" noEditPoints="1" noAdjustHandles="1" noChangeArrowheads="1" noChangeShapeType="1" noTextEdit="1"/>
              </p:cNvSpPr>
              <p:nvPr/>
            </p:nvSpPr>
            <p:spPr>
              <a:xfrm>
                <a:off x="927678" y="1678218"/>
                <a:ext cx="8460954" cy="1147302"/>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813048" y="5083559"/>
                <a:ext cx="8460954" cy="105830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600" b="1" i="1">
                              <a:latin typeface="Cambria Math" panose="02040503050406030204" pitchFamily="18" charset="0"/>
                            </a:rPr>
                          </m:ctrlPr>
                        </m:sSubPr>
                        <m:e>
                          <m:r>
                            <a:rPr lang="en-US" sz="3600" b="1" i="1">
                              <a:latin typeface="Cambria Math" panose="02040503050406030204" pitchFamily="18" charset="0"/>
                            </a:rPr>
                            <m:t>𝒀</m:t>
                          </m:r>
                        </m:e>
                        <m:sub>
                          <m:r>
                            <a:rPr lang="en-US" sz="3600" b="1" i="1">
                              <a:latin typeface="Cambria Math" panose="02040503050406030204" pitchFamily="18" charset="0"/>
                            </a:rPr>
                            <m:t>𝒎𝒊𝒏</m:t>
                          </m:r>
                        </m:sub>
                      </m:sSub>
                      <m:r>
                        <a:rPr lang="en-US" sz="3600" b="1" i="1">
                          <a:latin typeface="Cambria Math" panose="02040503050406030204" pitchFamily="18" charset="0"/>
                        </a:rPr>
                        <m:t>= </m:t>
                      </m:r>
                      <m:sSub>
                        <m:sSubPr>
                          <m:ctrlPr>
                            <a:rPr lang="en-US" sz="3600" i="1">
                              <a:latin typeface="Cambria Math" panose="02040503050406030204" pitchFamily="18" charset="0"/>
                            </a:rPr>
                          </m:ctrlPr>
                        </m:sSubPr>
                        <m:e>
                          <m:r>
                            <a:rPr lang="en-US" sz="3600" b="1" i="1">
                              <a:latin typeface="Cambria Math" panose="02040503050406030204" pitchFamily="18" charset="0"/>
                            </a:rPr>
                            <m:t>𝒕</m:t>
                          </m:r>
                        </m:e>
                        <m:sub>
                          <m:r>
                            <a:rPr lang="en-US" sz="3600" b="1" i="1">
                              <a:latin typeface="Cambria Math" panose="02040503050406030204" pitchFamily="18" charset="0"/>
                            </a:rPr>
                            <m:t>𝒑</m:t>
                          </m:r>
                        </m:sub>
                      </m:sSub>
                      <m:r>
                        <a:rPr lang="en-US" sz="3600" b="1" i="1">
                          <a:latin typeface="Cambria Math" panose="02040503050406030204" pitchFamily="18" charset="0"/>
                        </a:rPr>
                        <m:t>+ </m:t>
                      </m:r>
                      <m:f>
                        <m:fPr>
                          <m:ctrlPr>
                            <a:rPr lang="en-US" sz="3600" i="1">
                              <a:latin typeface="Cambria Math" panose="02040503050406030204" pitchFamily="18" charset="0"/>
                            </a:rPr>
                          </m:ctrlPr>
                        </m:fPr>
                        <m:num>
                          <m:sSub>
                            <m:sSubPr>
                              <m:ctrlPr>
                                <a:rPr lang="en-US" sz="3600" i="1">
                                  <a:latin typeface="Cambria Math" panose="02040503050406030204" pitchFamily="18" charset="0"/>
                                </a:rPr>
                              </m:ctrlPr>
                            </m:sSubPr>
                            <m:e>
                              <m:r>
                                <a:rPr lang="en-US" sz="3600" b="1" i="1">
                                  <a:latin typeface="Cambria Math" panose="02040503050406030204" pitchFamily="18" charset="0"/>
                                </a:rPr>
                                <m:t>𝒗</m:t>
                              </m:r>
                            </m:e>
                            <m:sub>
                              <m:r>
                                <a:rPr lang="en-US" sz="3600" b="1" i="1">
                                  <a:latin typeface="Cambria Math" panose="02040503050406030204" pitchFamily="18" charset="0"/>
                                </a:rPr>
                                <m:t>𝒄</m:t>
                              </m:r>
                            </m:sub>
                          </m:sSub>
                        </m:num>
                        <m:den>
                          <m:r>
                            <a:rPr lang="en-US" sz="3600" b="1" i="1">
                              <a:latin typeface="Cambria Math" panose="02040503050406030204" pitchFamily="18" charset="0"/>
                            </a:rPr>
                            <m:t>𝒂</m:t>
                          </m:r>
                        </m:den>
                      </m:f>
                    </m:oMath>
                  </m:oMathPara>
                </a14:m>
                <a:endParaRPr lang="en-US" sz="3600" dirty="0"/>
              </a:p>
            </p:txBody>
          </p:sp>
        </mc:Choice>
        <mc:Fallback xmlns="">
          <p:sp>
            <p:nvSpPr>
              <p:cNvPr id="5" name="TextBox 4"/>
              <p:cNvSpPr txBox="1">
                <a:spLocks noRot="1" noChangeAspect="1" noMove="1" noResize="1" noEditPoints="1" noAdjustHandles="1" noChangeArrowheads="1" noChangeShapeType="1" noTextEdit="1"/>
              </p:cNvSpPr>
              <p:nvPr/>
            </p:nvSpPr>
            <p:spPr>
              <a:xfrm>
                <a:off x="813048" y="5083559"/>
                <a:ext cx="8460954" cy="1058303"/>
              </a:xfrm>
              <a:prstGeom prst="rect">
                <a:avLst/>
              </a:prstGeom>
              <a:blipFill rotWithShape="0">
                <a:blip r:embed="rId4"/>
                <a:stretch>
                  <a:fillRect/>
                </a:stretch>
              </a:blipFill>
            </p:spPr>
            <p:txBody>
              <a:bodyPr/>
              <a:lstStyle/>
              <a:p>
                <a:r>
                  <a:rPr lang="en-US">
                    <a:noFill/>
                  </a:rPr>
                  <a:t> </a:t>
                </a:r>
              </a:p>
            </p:txBody>
          </p:sp>
        </mc:Fallback>
      </mc:AlternateContent>
      <p:sp>
        <p:nvSpPr>
          <p:cNvPr id="6" name="TextBox 5"/>
          <p:cNvSpPr txBox="1"/>
          <p:nvPr/>
        </p:nvSpPr>
        <p:spPr>
          <a:xfrm>
            <a:off x="720051" y="3821723"/>
            <a:ext cx="8044703" cy="707886"/>
          </a:xfrm>
          <a:prstGeom prst="rect">
            <a:avLst/>
          </a:prstGeom>
          <a:noFill/>
        </p:spPr>
        <p:txBody>
          <a:bodyPr wrap="none" rtlCol="0">
            <a:spAutoFit/>
          </a:bodyPr>
          <a:lstStyle/>
          <a:p>
            <a:r>
              <a:rPr lang="en-US" sz="4000" dirty="0" smtClean="0"/>
              <a:t>U-Turn and Avoidance Movements:</a:t>
            </a:r>
            <a:endParaRPr lang="en-US" sz="4000" dirty="0"/>
          </a:p>
        </p:txBody>
      </p:sp>
    </p:spTree>
    <p:extLst>
      <p:ext uri="{BB962C8B-B14F-4D97-AF65-F5344CB8AC3E}">
        <p14:creationId xmlns:p14="http://schemas.microsoft.com/office/powerpoint/2010/main" val="29758353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348FCB6-30EA-4FE5-9D7F-96FB5D3C7E63}" type="slidenum">
              <a:rPr lang="en-US" smtClean="0"/>
              <a:t>2</a:t>
            </a:fld>
            <a:endParaRPr lang="en-US" dirty="0"/>
          </a:p>
        </p:txBody>
      </p:sp>
      <p:pic>
        <p:nvPicPr>
          <p:cNvPr id="5" name="brian_yellow_ligh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60059" y="439003"/>
            <a:ext cx="7738282" cy="5803712"/>
          </a:xfrm>
          <a:prstGeom prst="rect">
            <a:avLst/>
          </a:prstGeom>
        </p:spPr>
      </p:pic>
      <p:sp>
        <p:nvSpPr>
          <p:cNvPr id="6" name="TextBox 5"/>
          <p:cNvSpPr txBox="1"/>
          <p:nvPr/>
        </p:nvSpPr>
        <p:spPr>
          <a:xfrm>
            <a:off x="1719617" y="69671"/>
            <a:ext cx="6392199" cy="369332"/>
          </a:xfrm>
          <a:prstGeom prst="rect">
            <a:avLst/>
          </a:prstGeom>
          <a:noFill/>
        </p:spPr>
        <p:txBody>
          <a:bodyPr wrap="none" rtlCol="0">
            <a:spAutoFit/>
          </a:bodyPr>
          <a:lstStyle/>
          <a:p>
            <a:r>
              <a:rPr lang="en-US" dirty="0" smtClean="0"/>
              <a:t>“Red light stop.  Green light go.  Yellow light go very fast.”</a:t>
            </a:r>
            <a:endParaRPr lang="en-US" dirty="0"/>
          </a:p>
        </p:txBody>
      </p:sp>
    </p:spTree>
    <p:extLst>
      <p:ext uri="{BB962C8B-B14F-4D97-AF65-F5344CB8AC3E}">
        <p14:creationId xmlns:p14="http://schemas.microsoft.com/office/powerpoint/2010/main" val="28502252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100000">
                <p:cTn id="7"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348FCB6-30EA-4FE5-9D7F-96FB5D3C7E63}" type="slidenum">
              <a:rPr lang="en-US" smtClean="0"/>
              <a:t>20</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3444" y="-269630"/>
            <a:ext cx="7782064" cy="7526216"/>
          </a:xfrm>
          <a:prstGeom prst="rect">
            <a:avLst/>
          </a:prstGeom>
        </p:spPr>
      </p:pic>
      <p:sp>
        <p:nvSpPr>
          <p:cNvPr id="4" name="TextBox 3"/>
          <p:cNvSpPr txBox="1"/>
          <p:nvPr/>
        </p:nvSpPr>
        <p:spPr>
          <a:xfrm>
            <a:off x="3950677" y="1840522"/>
            <a:ext cx="3786554" cy="1569660"/>
          </a:xfrm>
          <a:prstGeom prst="rect">
            <a:avLst/>
          </a:prstGeom>
          <a:noFill/>
        </p:spPr>
        <p:txBody>
          <a:bodyPr wrap="square" rtlCol="0">
            <a:spAutoFit/>
          </a:bodyPr>
          <a:lstStyle/>
          <a:p>
            <a:r>
              <a:rPr lang="en-US" sz="9600" dirty="0" smtClean="0"/>
              <a:t>&gt; 90%</a:t>
            </a:r>
            <a:endParaRPr lang="en-US" sz="9600" dirty="0"/>
          </a:p>
        </p:txBody>
      </p:sp>
    </p:spTree>
    <p:extLst>
      <p:ext uri="{BB962C8B-B14F-4D97-AF65-F5344CB8AC3E}">
        <p14:creationId xmlns:p14="http://schemas.microsoft.com/office/powerpoint/2010/main" val="35995854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348FCB6-30EA-4FE5-9D7F-96FB5D3C7E63}" type="slidenum">
              <a:rPr lang="en-US" smtClean="0"/>
              <a:t>21</a:t>
            </a:fld>
            <a:endParaRPr lang="en-US" dirty="0"/>
          </a:p>
        </p:txBody>
      </p:sp>
      <p:sp>
        <p:nvSpPr>
          <p:cNvPr id="3" name="TextBox 2"/>
          <p:cNvSpPr txBox="1"/>
          <p:nvPr/>
        </p:nvSpPr>
        <p:spPr>
          <a:xfrm>
            <a:off x="980501" y="352540"/>
            <a:ext cx="8482988" cy="707886"/>
          </a:xfrm>
          <a:prstGeom prst="rect">
            <a:avLst/>
          </a:prstGeom>
          <a:noFill/>
        </p:spPr>
        <p:txBody>
          <a:bodyPr wrap="square" rtlCol="0">
            <a:spAutoFit/>
          </a:bodyPr>
          <a:lstStyle/>
          <a:p>
            <a:r>
              <a:rPr lang="en-US" sz="4000" b="1" dirty="0" smtClean="0"/>
              <a:t>Other Traffic Engineering Errors</a:t>
            </a:r>
            <a:endParaRPr lang="en-US" sz="4000" b="1" dirty="0"/>
          </a:p>
        </p:txBody>
      </p:sp>
      <p:sp>
        <p:nvSpPr>
          <p:cNvPr id="4" name="TextBox 3"/>
          <p:cNvSpPr txBox="1"/>
          <p:nvPr/>
        </p:nvSpPr>
        <p:spPr>
          <a:xfrm>
            <a:off x="281354" y="1174144"/>
            <a:ext cx="9599081" cy="5539978"/>
          </a:xfrm>
          <a:prstGeom prst="rect">
            <a:avLst/>
          </a:prstGeom>
          <a:noFill/>
        </p:spPr>
        <p:txBody>
          <a:bodyPr wrap="square" rtlCol="0">
            <a:spAutoFit/>
          </a:bodyPr>
          <a:lstStyle/>
          <a:p>
            <a:endParaRPr lang="en-US" sz="2800" dirty="0"/>
          </a:p>
          <a:p>
            <a:pPr marL="971550" lvl="1" indent="-514350">
              <a:buAutoNum type="arabicPeriod"/>
            </a:pPr>
            <a:r>
              <a:rPr lang="en-US" sz="2800" b="1" dirty="0" smtClean="0"/>
              <a:t>Invalid Measurement Locations for v</a:t>
            </a:r>
            <a:r>
              <a:rPr lang="en-US" sz="2800" b="1" baseline="-25000" dirty="0" smtClean="0"/>
              <a:t>c</a:t>
            </a:r>
            <a:r>
              <a:rPr lang="en-US" sz="2800" b="1" dirty="0" smtClean="0"/>
              <a:t> and G</a:t>
            </a:r>
          </a:p>
          <a:p>
            <a:pPr marL="1428750" lvl="2" indent="-514350">
              <a:buFont typeface="Wingdings" panose="05000000000000000000" pitchFamily="2" charset="2"/>
              <a:buChar char="§"/>
            </a:pPr>
            <a:r>
              <a:rPr lang="en-US" sz="2800" dirty="0" smtClean="0"/>
              <a:t>V measured at stop bar </a:t>
            </a:r>
          </a:p>
          <a:p>
            <a:pPr marL="1428750" lvl="2" indent="-514350">
              <a:buFont typeface="Wingdings" panose="05000000000000000000" pitchFamily="2" charset="2"/>
              <a:buChar char="§"/>
            </a:pPr>
            <a:r>
              <a:rPr lang="en-US" sz="2800" dirty="0" smtClean="0"/>
              <a:t>V measured inside intersection</a:t>
            </a:r>
          </a:p>
          <a:p>
            <a:pPr marL="1428750" lvl="2" indent="-514350">
              <a:buFont typeface="Wingdings" panose="05000000000000000000" pitchFamily="2" charset="2"/>
              <a:buChar char="§"/>
            </a:pPr>
            <a:r>
              <a:rPr lang="en-US" sz="2800" dirty="0" smtClean="0"/>
              <a:t>V is less than speed limit</a:t>
            </a:r>
          </a:p>
          <a:p>
            <a:pPr lvl="2"/>
            <a:endParaRPr lang="en-US" sz="2800" dirty="0" smtClean="0"/>
          </a:p>
          <a:p>
            <a:pPr marL="971550" lvl="1" indent="-514350">
              <a:buAutoNum type="arabicPeriod"/>
            </a:pPr>
            <a:r>
              <a:rPr lang="en-US" sz="2800" b="1" dirty="0" smtClean="0"/>
              <a:t>Stochastic Solutions</a:t>
            </a:r>
          </a:p>
          <a:p>
            <a:pPr marL="1428750" lvl="2" indent="-514350">
              <a:buFont typeface="Wingdings" panose="05000000000000000000" pitchFamily="2" charset="2"/>
              <a:buChar char="§"/>
            </a:pPr>
            <a:r>
              <a:rPr lang="en-US" sz="2800" dirty="0"/>
              <a:t>Imagine bridge engineer designing bridge to </a:t>
            </a:r>
            <a:r>
              <a:rPr lang="en-US" sz="2800" dirty="0" smtClean="0"/>
              <a:t>sustain only the </a:t>
            </a:r>
            <a:r>
              <a:rPr lang="en-US" sz="2800" dirty="0"/>
              <a:t>average weight passenger car.</a:t>
            </a:r>
          </a:p>
          <a:p>
            <a:pPr marL="1428750" lvl="2" indent="-514350">
              <a:buFont typeface="Wingdings" panose="05000000000000000000" pitchFamily="2" charset="2"/>
              <a:buChar char="§"/>
            </a:pPr>
            <a:r>
              <a:rPr lang="en-US" sz="2800" dirty="0" smtClean="0"/>
              <a:t>t</a:t>
            </a:r>
            <a:r>
              <a:rPr lang="en-US" sz="2800" baseline="-25000" dirty="0" smtClean="0"/>
              <a:t>p</a:t>
            </a:r>
            <a:r>
              <a:rPr lang="en-US" sz="2800" dirty="0" smtClean="0"/>
              <a:t> is for </a:t>
            </a:r>
            <a:r>
              <a:rPr lang="en-US" sz="2800" i="1" dirty="0" smtClean="0"/>
              <a:t>average</a:t>
            </a:r>
            <a:r>
              <a:rPr lang="en-US" sz="2800" dirty="0" smtClean="0"/>
              <a:t> passenger car driver at simplest intersection on dry pavement</a:t>
            </a:r>
          </a:p>
          <a:p>
            <a:pPr marL="1428750" lvl="2" indent="-514350">
              <a:buFont typeface="Wingdings" panose="05000000000000000000" pitchFamily="2" charset="2"/>
              <a:buChar char="§"/>
            </a:pPr>
            <a:r>
              <a:rPr lang="en-US" sz="2800" dirty="0" smtClean="0"/>
              <a:t>Deceleration is for </a:t>
            </a:r>
            <a:r>
              <a:rPr lang="en-US" sz="2800" i="1" dirty="0" smtClean="0"/>
              <a:t>average</a:t>
            </a:r>
            <a:r>
              <a:rPr lang="en-US" sz="2800" dirty="0" smtClean="0"/>
              <a:t> passenger car</a:t>
            </a:r>
          </a:p>
          <a:p>
            <a:endParaRPr lang="en-US" dirty="0" smtClean="0"/>
          </a:p>
        </p:txBody>
      </p:sp>
    </p:spTree>
    <p:extLst>
      <p:ext uri="{BB962C8B-B14F-4D97-AF65-F5344CB8AC3E}">
        <p14:creationId xmlns:p14="http://schemas.microsoft.com/office/powerpoint/2010/main" val="37664837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348FCB6-30EA-4FE5-9D7F-96FB5D3C7E63}" type="slidenum">
              <a:rPr lang="en-US" smtClean="0"/>
              <a:t>22</a:t>
            </a:fld>
            <a:endParaRPr lang="en-US" dirty="0"/>
          </a:p>
        </p:txBody>
      </p:sp>
      <p:sp>
        <p:nvSpPr>
          <p:cNvPr id="3" name="TextBox 2"/>
          <p:cNvSpPr txBox="1"/>
          <p:nvPr/>
        </p:nvSpPr>
        <p:spPr>
          <a:xfrm>
            <a:off x="495520" y="866509"/>
            <a:ext cx="9554308" cy="5539978"/>
          </a:xfrm>
          <a:prstGeom prst="rect">
            <a:avLst/>
          </a:prstGeom>
          <a:noFill/>
        </p:spPr>
        <p:txBody>
          <a:bodyPr wrap="square" rtlCol="0">
            <a:spAutoFit/>
          </a:bodyPr>
          <a:lstStyle/>
          <a:p>
            <a:pPr marL="342900" indent="-342900">
              <a:buAutoNum type="arabicPeriod" startAt="3"/>
            </a:pPr>
            <a:r>
              <a:rPr lang="en-US" sz="2800" dirty="0" smtClean="0"/>
              <a:t> </a:t>
            </a:r>
            <a:r>
              <a:rPr lang="en-US" sz="2800" b="1" dirty="0" smtClean="0"/>
              <a:t>Analytic not Physical Solution</a:t>
            </a:r>
          </a:p>
          <a:p>
            <a:pPr marL="914400" lvl="1" indent="-457200">
              <a:buFont typeface="Wingdings" panose="05000000000000000000" pitchFamily="2" charset="2"/>
              <a:buChar char="§"/>
            </a:pPr>
            <a:r>
              <a:rPr lang="en-US" sz="2800" dirty="0" smtClean="0"/>
              <a:t>The grade G in term “gG” comes from an emergency braking distance formula.  It is an analytic solution which does not apply to non-emergency “expected” events such as yellow lights.</a:t>
            </a:r>
          </a:p>
          <a:p>
            <a:endParaRPr lang="en-US" sz="2800" dirty="0" smtClean="0"/>
          </a:p>
          <a:p>
            <a:r>
              <a:rPr lang="en-US" sz="2800" b="1" dirty="0" smtClean="0"/>
              <a:t>4. Omission of Tolerances</a:t>
            </a:r>
          </a:p>
          <a:p>
            <a:pPr marL="914400" lvl="1" indent="-457200">
              <a:buFont typeface="Wingdings" panose="05000000000000000000" pitchFamily="2" charset="2"/>
              <a:buChar char="§"/>
            </a:pPr>
            <a:r>
              <a:rPr lang="en-US" sz="2800" dirty="0" smtClean="0"/>
              <a:t>No propagation of errors.    Law enforcement presumes calculated value is exact.</a:t>
            </a:r>
          </a:p>
          <a:p>
            <a:pPr marL="914400" lvl="1" indent="-457200">
              <a:buFont typeface="Wingdings" panose="05000000000000000000" pitchFamily="2" charset="2"/>
              <a:buChar char="§"/>
            </a:pPr>
            <a:r>
              <a:rPr lang="en-US" sz="2800" dirty="0" smtClean="0"/>
              <a:t>Y </a:t>
            </a:r>
            <a:r>
              <a:rPr lang="en-US" sz="2800" dirty="0"/>
              <a:t>=</a:t>
            </a:r>
            <a:r>
              <a:rPr lang="en-US" sz="2800" dirty="0" smtClean="0"/>
              <a:t> 4.5 seconds    (ITE calculation)</a:t>
            </a:r>
          </a:p>
          <a:p>
            <a:pPr lvl="2" indent="-457200">
              <a:buFont typeface="Wingdings" panose="05000000000000000000" pitchFamily="2" charset="2"/>
              <a:buChar char="§"/>
            </a:pPr>
            <a:r>
              <a:rPr lang="en-US" sz="2800" dirty="0" smtClean="0"/>
              <a:t>Y </a:t>
            </a:r>
            <a:r>
              <a:rPr lang="en-US" sz="2800" dirty="0"/>
              <a:t>= 5.4 seconds +/- 2.3 </a:t>
            </a:r>
            <a:r>
              <a:rPr lang="en-US" sz="2800" dirty="0" smtClean="0"/>
              <a:t>seconds  (True to physics)</a:t>
            </a:r>
            <a:endParaRPr lang="en-US" sz="2800" dirty="0"/>
          </a:p>
          <a:p>
            <a:endParaRPr lang="en-US" sz="2800" dirty="0" smtClean="0"/>
          </a:p>
          <a:p>
            <a:pPr marL="800100" lvl="1" indent="-342900">
              <a:buFont typeface="Wingdings" panose="05000000000000000000" pitchFamily="2" charset="2"/>
              <a:buChar char="§"/>
            </a:pPr>
            <a:endParaRPr lang="en-US" dirty="0"/>
          </a:p>
        </p:txBody>
      </p:sp>
    </p:spTree>
    <p:extLst>
      <p:ext uri="{BB962C8B-B14F-4D97-AF65-F5344CB8AC3E}">
        <p14:creationId xmlns:p14="http://schemas.microsoft.com/office/powerpoint/2010/main" val="20278555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755" y="491319"/>
            <a:ext cx="3507475" cy="3507475"/>
          </a:xfrm>
          <a:prstGeom prst="rect">
            <a:avLst/>
          </a:prstGeom>
        </p:spPr>
      </p:pic>
      <p:sp>
        <p:nvSpPr>
          <p:cNvPr id="2" name="Slide Number Placeholder 1"/>
          <p:cNvSpPr>
            <a:spLocks noGrp="1"/>
          </p:cNvSpPr>
          <p:nvPr>
            <p:ph type="sldNum" sz="quarter" idx="12"/>
          </p:nvPr>
        </p:nvSpPr>
        <p:spPr/>
        <p:txBody>
          <a:bodyPr/>
          <a:lstStyle/>
          <a:p>
            <a:fld id="{0348FCB6-30EA-4FE5-9D7F-96FB5D3C7E63}" type="slidenum">
              <a:rPr lang="en-US" smtClean="0"/>
              <a:t>23</a:t>
            </a:fld>
            <a:endParaRPr lang="en-US" dirty="0"/>
          </a:p>
        </p:txBody>
      </p:sp>
      <p:sp>
        <p:nvSpPr>
          <p:cNvPr id="4" name="TextBox 3"/>
          <p:cNvSpPr txBox="1"/>
          <p:nvPr/>
        </p:nvSpPr>
        <p:spPr>
          <a:xfrm>
            <a:off x="4401750" y="313819"/>
            <a:ext cx="4872251" cy="707886"/>
          </a:xfrm>
          <a:prstGeom prst="rect">
            <a:avLst/>
          </a:prstGeom>
          <a:noFill/>
        </p:spPr>
        <p:txBody>
          <a:bodyPr wrap="square" rtlCol="0">
            <a:spAutoFit/>
          </a:bodyPr>
          <a:lstStyle/>
          <a:p>
            <a:r>
              <a:rPr lang="en-US" sz="4000" b="1" dirty="0" smtClean="0"/>
              <a:t>Call:</a:t>
            </a:r>
            <a:endParaRPr lang="en-US" sz="4000" b="1"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7577" y="1021705"/>
            <a:ext cx="3837077" cy="2026762"/>
          </a:xfrm>
          <a:prstGeom prst="rect">
            <a:avLst/>
          </a:prstGeom>
        </p:spPr>
      </p:pic>
      <p:sp>
        <p:nvSpPr>
          <p:cNvPr id="8" name="TextBox 7"/>
          <p:cNvSpPr txBox="1"/>
          <p:nvPr/>
        </p:nvSpPr>
        <p:spPr>
          <a:xfrm>
            <a:off x="4537577" y="3513387"/>
            <a:ext cx="4872251" cy="2893100"/>
          </a:xfrm>
          <a:prstGeom prst="rect">
            <a:avLst/>
          </a:prstGeom>
          <a:noFill/>
        </p:spPr>
        <p:txBody>
          <a:bodyPr wrap="square" rtlCol="0">
            <a:spAutoFit/>
          </a:bodyPr>
          <a:lstStyle/>
          <a:p>
            <a:r>
              <a:rPr lang="en-US" sz="2000" b="1" dirty="0" smtClean="0"/>
              <a:t>Douglas E. Noble, P.E., PTOE</a:t>
            </a:r>
          </a:p>
          <a:p>
            <a:r>
              <a:rPr lang="en-US" dirty="0" smtClean="0"/>
              <a:t>Senior Director</a:t>
            </a:r>
          </a:p>
          <a:p>
            <a:r>
              <a:rPr lang="en-US" dirty="0" smtClean="0"/>
              <a:t>Management and Operations</a:t>
            </a:r>
          </a:p>
          <a:p>
            <a:r>
              <a:rPr lang="en-US" dirty="0" smtClean="0"/>
              <a:t>Institute of Transportation Engineers</a:t>
            </a:r>
          </a:p>
          <a:p>
            <a:r>
              <a:rPr lang="en-US" dirty="0" smtClean="0"/>
              <a:t>1627 I (“Eye”) Street, NW</a:t>
            </a:r>
          </a:p>
          <a:p>
            <a:r>
              <a:rPr lang="en-US" dirty="0" smtClean="0"/>
              <a:t>Suite 600</a:t>
            </a:r>
          </a:p>
          <a:p>
            <a:r>
              <a:rPr lang="en-US" dirty="0" smtClean="0"/>
              <a:t>Washington, DC 20006</a:t>
            </a:r>
          </a:p>
          <a:p>
            <a:r>
              <a:rPr lang="en-US" dirty="0" smtClean="0"/>
              <a:t>PH:  +1 (202) 785-0060, x 148</a:t>
            </a:r>
          </a:p>
          <a:p>
            <a:r>
              <a:rPr lang="en-US" dirty="0" smtClean="0"/>
              <a:t>FAX:  +1 (202) 785-0609</a:t>
            </a:r>
          </a:p>
          <a:p>
            <a:r>
              <a:rPr lang="en-US" smtClean="0"/>
              <a:t>dnoble</a:t>
            </a:r>
            <a:r>
              <a:rPr lang="en-US" smtClean="0"/>
              <a:t>@ite.org</a:t>
            </a:r>
            <a:endParaRPr lang="en-US" dirty="0"/>
          </a:p>
        </p:txBody>
      </p:sp>
    </p:spTree>
    <p:extLst>
      <p:ext uri="{BB962C8B-B14F-4D97-AF65-F5344CB8AC3E}">
        <p14:creationId xmlns:p14="http://schemas.microsoft.com/office/powerpoint/2010/main" val="27478524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348FCB6-30EA-4FE5-9D7F-96FB5D3C7E63}" type="slidenum">
              <a:rPr lang="en-US" smtClean="0"/>
              <a:t>24</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6378" y="98959"/>
            <a:ext cx="6501587" cy="6501587"/>
          </a:xfrm>
          <a:prstGeom prst="rect">
            <a:avLst/>
          </a:prstGeom>
        </p:spPr>
      </p:pic>
    </p:spTree>
    <p:extLst>
      <p:ext uri="{BB962C8B-B14F-4D97-AF65-F5344CB8AC3E}">
        <p14:creationId xmlns:p14="http://schemas.microsoft.com/office/powerpoint/2010/main" val="10760470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348FCB6-30EA-4FE5-9D7F-96FB5D3C7E63}" type="slidenum">
              <a:rPr lang="en-US" smtClean="0"/>
              <a:t>3</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8594" y="1045350"/>
            <a:ext cx="6055526" cy="4671406"/>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7947"/>
            <a:ext cx="5261101" cy="6858000"/>
          </a:xfrm>
          <a:prstGeom prst="rect">
            <a:avLst/>
          </a:prstGeom>
        </p:spPr>
      </p:pic>
      <p:sp>
        <p:nvSpPr>
          <p:cNvPr id="11" name="Rectangle 10"/>
          <p:cNvSpPr/>
          <p:nvPr/>
        </p:nvSpPr>
        <p:spPr>
          <a:xfrm>
            <a:off x="8932332" y="3643952"/>
            <a:ext cx="2163298" cy="191069"/>
          </a:xfrm>
          <a:prstGeom prst="rect">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5568287" y="3889612"/>
            <a:ext cx="2251880" cy="232012"/>
          </a:xfrm>
          <a:prstGeom prst="rect">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695570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348FCB6-30EA-4FE5-9D7F-96FB5D3C7E63}" type="slidenum">
              <a:rPr lang="en-US" smtClean="0"/>
              <a:t>4</a:t>
            </a:fld>
            <a:endParaRPr lang="en-US" dirty="0"/>
          </a:p>
        </p:txBody>
      </p:sp>
      <p:sp>
        <p:nvSpPr>
          <p:cNvPr id="3" name="TextBox 2"/>
          <p:cNvSpPr txBox="1"/>
          <p:nvPr/>
        </p:nvSpPr>
        <p:spPr>
          <a:xfrm>
            <a:off x="696037" y="272956"/>
            <a:ext cx="9253182" cy="5509200"/>
          </a:xfrm>
          <a:prstGeom prst="rect">
            <a:avLst/>
          </a:prstGeom>
          <a:noFill/>
        </p:spPr>
        <p:txBody>
          <a:bodyPr wrap="square" rtlCol="0">
            <a:spAutoFit/>
          </a:bodyPr>
          <a:lstStyle/>
          <a:p>
            <a:endParaRPr lang="en-US" sz="3200" dirty="0"/>
          </a:p>
          <a:p>
            <a:pPr marL="514350" indent="-514350">
              <a:buAutoNum type="arabicPeriod"/>
            </a:pPr>
            <a:r>
              <a:rPr lang="en-US" sz="3200" dirty="0" smtClean="0"/>
              <a:t>Our testing problems with the yellow light are caused by traffic engineering failures.  </a:t>
            </a:r>
          </a:p>
          <a:p>
            <a:endParaRPr lang="en-US" sz="3200" dirty="0" smtClean="0"/>
          </a:p>
          <a:p>
            <a:pPr marL="514350" indent="-514350">
              <a:buAutoNum type="arabicPeriod" startAt="2"/>
            </a:pPr>
            <a:r>
              <a:rPr lang="en-US" sz="3200" dirty="0" smtClean="0"/>
              <a:t>We cannot overcome these failures.   </a:t>
            </a:r>
            <a:r>
              <a:rPr lang="en-US" sz="3200" dirty="0"/>
              <a:t>T</a:t>
            </a:r>
            <a:r>
              <a:rPr lang="en-US" sz="3200" dirty="0" smtClean="0"/>
              <a:t>he failures are rooted in physics, not in human or </a:t>
            </a:r>
            <a:r>
              <a:rPr lang="en-US" sz="3200" dirty="0"/>
              <a:t>a</a:t>
            </a:r>
            <a:r>
              <a:rPr lang="en-US" sz="3200" dirty="0" smtClean="0"/>
              <a:t>rtificial intelligence (AI) factors.</a:t>
            </a:r>
          </a:p>
          <a:p>
            <a:pPr marL="514350" indent="-514350">
              <a:buAutoNum type="arabicPeriod" startAt="2"/>
            </a:pPr>
            <a:endParaRPr lang="en-US" sz="3200" dirty="0"/>
          </a:p>
          <a:p>
            <a:pPr marL="514350" indent="-514350">
              <a:buAutoNum type="arabicPeriod" startAt="2"/>
            </a:pPr>
            <a:r>
              <a:rPr lang="en-US" sz="3200" dirty="0" smtClean="0"/>
              <a:t>We will not be able to deliver vehicles to market.  </a:t>
            </a:r>
            <a:r>
              <a:rPr lang="en-US" sz="3200" dirty="0"/>
              <a:t>W</a:t>
            </a:r>
            <a:r>
              <a:rPr lang="en-US" sz="3200" dirty="0" smtClean="0"/>
              <a:t>e must first confront the Institute of Transportation Engineers (ITE).</a:t>
            </a:r>
            <a:endParaRPr lang="en-US" dirty="0" smtClean="0"/>
          </a:p>
        </p:txBody>
      </p:sp>
    </p:spTree>
    <p:extLst>
      <p:ext uri="{BB962C8B-B14F-4D97-AF65-F5344CB8AC3E}">
        <p14:creationId xmlns:p14="http://schemas.microsoft.com/office/powerpoint/2010/main" val="9036013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348FCB6-30EA-4FE5-9D7F-96FB5D3C7E63}" type="slidenum">
              <a:rPr lang="en-US" smtClean="0"/>
              <a:t>5</a:t>
            </a:fld>
            <a:endParaRPr lang="en-US" dirty="0"/>
          </a:p>
        </p:txBody>
      </p:sp>
      <p:sp>
        <p:nvSpPr>
          <p:cNvPr id="3" name="TextBox 2"/>
          <p:cNvSpPr txBox="1"/>
          <p:nvPr/>
        </p:nvSpPr>
        <p:spPr>
          <a:xfrm>
            <a:off x="386161" y="0"/>
            <a:ext cx="9191593" cy="6986528"/>
          </a:xfrm>
          <a:prstGeom prst="rect">
            <a:avLst/>
          </a:prstGeom>
          <a:noFill/>
        </p:spPr>
        <p:txBody>
          <a:bodyPr wrap="square" rtlCol="0">
            <a:spAutoFit/>
          </a:bodyPr>
          <a:lstStyle/>
          <a:p>
            <a:r>
              <a:rPr lang="en-US" sz="3200" b="1" dirty="0" smtClean="0"/>
              <a:t>Assigning Blame -- Presumption</a:t>
            </a:r>
          </a:p>
          <a:p>
            <a:endParaRPr lang="en-US" sz="3200" dirty="0" smtClean="0"/>
          </a:p>
          <a:p>
            <a:pPr marL="514350" indent="-514350">
              <a:buFont typeface="Wingdings" panose="05000000000000000000" pitchFamily="2" charset="2"/>
              <a:buChar char="§"/>
            </a:pPr>
            <a:r>
              <a:rPr lang="en-US" sz="3200" dirty="0" smtClean="0"/>
              <a:t>We presume and blame drivers for red light running and crashes.  So does the Law.  We are ignorant of the misapplied physics within the engineering.</a:t>
            </a:r>
            <a:endParaRPr lang="en-US" sz="3200" dirty="0"/>
          </a:p>
          <a:p>
            <a:endParaRPr lang="en-US" sz="3200" dirty="0" smtClean="0"/>
          </a:p>
          <a:p>
            <a:r>
              <a:rPr lang="en-US" sz="3200" b="1" dirty="0" smtClean="0"/>
              <a:t>Ramifications for Vehicle Manufacturers</a:t>
            </a:r>
          </a:p>
          <a:p>
            <a:endParaRPr lang="en-US" sz="3200" dirty="0"/>
          </a:p>
          <a:p>
            <a:pPr marL="457200" indent="-457200">
              <a:buFont typeface="Wingdings" panose="05000000000000000000" pitchFamily="2" charset="2"/>
              <a:buChar char="§"/>
            </a:pPr>
            <a:r>
              <a:rPr lang="en-US" sz="3200" dirty="0" smtClean="0"/>
              <a:t>FHWA introduced legislation. </a:t>
            </a:r>
            <a:r>
              <a:rPr lang="en-US" sz="3200" dirty="0"/>
              <a:t> </a:t>
            </a:r>
            <a:r>
              <a:rPr lang="en-US" sz="3200" dirty="0" smtClean="0"/>
              <a:t>AI will be the legal driver. </a:t>
            </a:r>
            <a:r>
              <a:rPr lang="en-US" sz="3200" dirty="0"/>
              <a:t>V</a:t>
            </a:r>
            <a:r>
              <a:rPr lang="en-US" sz="3200" dirty="0" smtClean="0"/>
              <a:t>ehicle manufacturers are now liable for paying red light camera penalties exceeding USD $ 1,000,000,000.00 / year. </a:t>
            </a:r>
          </a:p>
          <a:p>
            <a:pPr marL="514350" indent="-514350">
              <a:buAutoNum type="arabicPeriod"/>
            </a:pPr>
            <a:endParaRPr lang="en-US" sz="3200" dirty="0">
              <a:solidFill>
                <a:srgbClr val="C00000"/>
              </a:solidFill>
            </a:endParaRPr>
          </a:p>
        </p:txBody>
      </p:sp>
    </p:spTree>
    <p:extLst>
      <p:ext uri="{BB962C8B-B14F-4D97-AF65-F5344CB8AC3E}">
        <p14:creationId xmlns:p14="http://schemas.microsoft.com/office/powerpoint/2010/main" val="40139415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348FCB6-30EA-4FE5-9D7F-96FB5D3C7E63}" type="slidenum">
              <a:rPr lang="en-US" smtClean="0"/>
              <a:t>6</a:t>
            </a:fld>
            <a:endParaRPr lang="en-US" dirty="0"/>
          </a:p>
        </p:txBody>
      </p:sp>
      <p:sp>
        <p:nvSpPr>
          <p:cNvPr id="3" name="TextBox 2"/>
          <p:cNvSpPr txBox="1"/>
          <p:nvPr/>
        </p:nvSpPr>
        <p:spPr>
          <a:xfrm>
            <a:off x="1253844" y="2673563"/>
            <a:ext cx="8569570" cy="2831544"/>
          </a:xfrm>
          <a:prstGeom prst="rect">
            <a:avLst/>
          </a:prstGeom>
          <a:noFill/>
        </p:spPr>
        <p:txBody>
          <a:bodyPr wrap="square" rtlCol="0">
            <a:spAutoFit/>
          </a:bodyPr>
          <a:lstStyle/>
          <a:p>
            <a:endParaRPr lang="en-US" dirty="0" smtClean="0"/>
          </a:p>
          <a:p>
            <a:pPr marL="342900" indent="-342900">
              <a:buFont typeface="+mj-lt"/>
              <a:buAutoNum type="arabicPeriod"/>
            </a:pPr>
            <a:r>
              <a:rPr lang="en-US" sz="3200" dirty="0" smtClean="0">
                <a:solidFill>
                  <a:srgbClr val="00B050"/>
                </a:solidFill>
              </a:rPr>
              <a:t>Safe Motion of Traffic</a:t>
            </a:r>
          </a:p>
          <a:p>
            <a:pPr marL="342900" indent="-342900">
              <a:buFont typeface="+mj-lt"/>
              <a:buAutoNum type="arabicPeriod"/>
            </a:pPr>
            <a:r>
              <a:rPr lang="en-US" sz="3200" dirty="0" smtClean="0">
                <a:solidFill>
                  <a:srgbClr val="C00000"/>
                </a:solidFill>
              </a:rPr>
              <a:t>Legal Motion of Traffic</a:t>
            </a:r>
          </a:p>
          <a:p>
            <a:pPr marL="342900" indent="-342900">
              <a:buFont typeface="+mj-lt"/>
              <a:buAutoNum type="arabicPeriod"/>
            </a:pPr>
            <a:r>
              <a:rPr lang="en-US" sz="3200" dirty="0" smtClean="0">
                <a:solidFill>
                  <a:srgbClr val="7030A0"/>
                </a:solidFill>
              </a:rPr>
              <a:t>Efficient Motion of Traffic</a:t>
            </a:r>
          </a:p>
          <a:p>
            <a:endParaRPr lang="en-US" sz="3200" dirty="0" smtClean="0"/>
          </a:p>
          <a:p>
            <a:r>
              <a:rPr lang="en-US" sz="3200" dirty="0" smtClean="0"/>
              <a:t>Assumes Capable AI </a:t>
            </a:r>
          </a:p>
        </p:txBody>
      </p:sp>
      <p:sp>
        <p:nvSpPr>
          <p:cNvPr id="4" name="TextBox 3"/>
          <p:cNvSpPr txBox="1"/>
          <p:nvPr/>
        </p:nvSpPr>
        <p:spPr>
          <a:xfrm>
            <a:off x="1253843" y="879056"/>
            <a:ext cx="8569571" cy="2185214"/>
          </a:xfrm>
          <a:prstGeom prst="rect">
            <a:avLst/>
          </a:prstGeom>
          <a:noFill/>
        </p:spPr>
        <p:txBody>
          <a:bodyPr wrap="square" rtlCol="0">
            <a:spAutoFit/>
          </a:bodyPr>
          <a:lstStyle/>
          <a:p>
            <a:r>
              <a:rPr lang="en-US" sz="3600" b="1" dirty="0" smtClean="0"/>
              <a:t>Autonomous Vehicle Manufacturers</a:t>
            </a:r>
          </a:p>
          <a:p>
            <a:r>
              <a:rPr lang="en-US" sz="3600" b="1" dirty="0" smtClean="0"/>
              <a:t>---------------------------------------------</a:t>
            </a:r>
          </a:p>
          <a:p>
            <a:r>
              <a:rPr lang="en-US" sz="3600" b="1" dirty="0" smtClean="0"/>
              <a:t>Design Requirements with Priorities</a:t>
            </a:r>
            <a:endParaRPr lang="en-US" sz="3600" b="1" dirty="0"/>
          </a:p>
          <a:p>
            <a:endParaRPr lang="en-US" sz="2800" dirty="0"/>
          </a:p>
        </p:txBody>
      </p:sp>
    </p:spTree>
    <p:extLst>
      <p:ext uri="{BB962C8B-B14F-4D97-AF65-F5344CB8AC3E}">
        <p14:creationId xmlns:p14="http://schemas.microsoft.com/office/powerpoint/2010/main" val="24339961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348FCB6-30EA-4FE5-9D7F-96FB5D3C7E63}" type="slidenum">
              <a:rPr lang="en-US" smtClean="0"/>
              <a:t>7</a:t>
            </a:fld>
            <a:endParaRPr lang="en-US" dirty="0"/>
          </a:p>
        </p:txBody>
      </p:sp>
      <p:sp>
        <p:nvSpPr>
          <p:cNvPr id="3" name="TextBox 2"/>
          <p:cNvSpPr txBox="1"/>
          <p:nvPr/>
        </p:nvSpPr>
        <p:spPr>
          <a:xfrm>
            <a:off x="1351303" y="3022980"/>
            <a:ext cx="8569570" cy="1846659"/>
          </a:xfrm>
          <a:prstGeom prst="rect">
            <a:avLst/>
          </a:prstGeom>
          <a:noFill/>
        </p:spPr>
        <p:txBody>
          <a:bodyPr wrap="square" rtlCol="0">
            <a:spAutoFit/>
          </a:bodyPr>
          <a:lstStyle/>
          <a:p>
            <a:endParaRPr lang="en-US" dirty="0" smtClean="0"/>
          </a:p>
          <a:p>
            <a:pPr marL="342900" indent="-342900">
              <a:buFont typeface="+mj-lt"/>
              <a:buAutoNum type="arabicPeriod"/>
            </a:pPr>
            <a:r>
              <a:rPr lang="en-US" sz="3200" dirty="0" smtClean="0">
                <a:solidFill>
                  <a:srgbClr val="7030A0"/>
                </a:solidFill>
              </a:rPr>
              <a:t>Efficient Motion of Traffic</a:t>
            </a:r>
          </a:p>
          <a:p>
            <a:pPr marL="342900" indent="-342900">
              <a:buFont typeface="+mj-lt"/>
              <a:buAutoNum type="arabicPeriod"/>
            </a:pPr>
            <a:r>
              <a:rPr lang="en-US" sz="3200" dirty="0" smtClean="0">
                <a:solidFill>
                  <a:srgbClr val="00B050"/>
                </a:solidFill>
              </a:rPr>
              <a:t>Safe Motion of Traffic</a:t>
            </a:r>
          </a:p>
          <a:p>
            <a:r>
              <a:rPr lang="en-US" sz="3200" b="1" dirty="0">
                <a:solidFill>
                  <a:srgbClr val="C00000"/>
                </a:solidFill>
              </a:rPr>
              <a:t>3</a:t>
            </a:r>
            <a:r>
              <a:rPr lang="en-US" sz="3200" b="1" i="1" dirty="0" smtClean="0">
                <a:solidFill>
                  <a:srgbClr val="C00000"/>
                </a:solidFill>
              </a:rPr>
              <a:t>.</a:t>
            </a:r>
            <a:r>
              <a:rPr lang="en-US" sz="3200" b="1" dirty="0" smtClean="0">
                <a:solidFill>
                  <a:srgbClr val="C00000"/>
                </a:solidFill>
              </a:rPr>
              <a:t>Legal Motion of Traffic </a:t>
            </a:r>
          </a:p>
        </p:txBody>
      </p:sp>
      <p:sp>
        <p:nvSpPr>
          <p:cNvPr id="4" name="TextBox 3"/>
          <p:cNvSpPr txBox="1"/>
          <p:nvPr/>
        </p:nvSpPr>
        <p:spPr>
          <a:xfrm>
            <a:off x="1351303" y="1067513"/>
            <a:ext cx="9387035" cy="1754326"/>
          </a:xfrm>
          <a:prstGeom prst="rect">
            <a:avLst/>
          </a:prstGeom>
          <a:noFill/>
        </p:spPr>
        <p:txBody>
          <a:bodyPr wrap="square" rtlCol="0">
            <a:spAutoFit/>
          </a:bodyPr>
          <a:lstStyle/>
          <a:p>
            <a:r>
              <a:rPr lang="en-US" sz="3600" b="1" dirty="0" smtClean="0"/>
              <a:t>Traffic Engineers</a:t>
            </a:r>
          </a:p>
          <a:p>
            <a:r>
              <a:rPr lang="en-US" sz="3600" b="1" dirty="0" smtClean="0"/>
              <a:t>----------------------------------------------</a:t>
            </a:r>
          </a:p>
          <a:p>
            <a:r>
              <a:rPr lang="en-US" sz="3600" b="1" dirty="0" smtClean="0"/>
              <a:t>Design Priorities</a:t>
            </a:r>
            <a:endParaRPr lang="en-US" sz="2800" dirty="0"/>
          </a:p>
        </p:txBody>
      </p:sp>
    </p:spTree>
    <p:extLst>
      <p:ext uri="{BB962C8B-B14F-4D97-AF65-F5344CB8AC3E}">
        <p14:creationId xmlns:p14="http://schemas.microsoft.com/office/powerpoint/2010/main" val="5116894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348FCB6-30EA-4FE5-9D7F-96FB5D3C7E63}" type="slidenum">
              <a:rPr lang="en-US" smtClean="0"/>
              <a:t>8</a:t>
            </a:fld>
            <a:endParaRPr lang="en-US" dirty="0"/>
          </a:p>
        </p:txBody>
      </p:sp>
      <mc:AlternateContent xmlns:mc="http://schemas.openxmlformats.org/markup-compatibility/2006" xmlns:a14="http://schemas.microsoft.com/office/drawing/2010/main">
        <mc:Choice Requires="a14">
          <p:sp>
            <p:nvSpPr>
              <p:cNvPr id="4" name="Rectangle 3"/>
              <p:cNvSpPr/>
              <p:nvPr/>
            </p:nvSpPr>
            <p:spPr>
              <a:xfrm>
                <a:off x="786354" y="1759437"/>
                <a:ext cx="8593156" cy="185057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6000" b="1" i="1" smtClean="0">
                              <a:latin typeface="Cambria Math" panose="02040503050406030204" pitchFamily="18" charset="0"/>
                            </a:rPr>
                          </m:ctrlPr>
                        </m:sSubPr>
                        <m:e>
                          <m:r>
                            <a:rPr lang="en-US" sz="6000" b="1" i="1">
                              <a:latin typeface="Cambria Math" panose="02040503050406030204" pitchFamily="18" charset="0"/>
                            </a:rPr>
                            <m:t>𝒀</m:t>
                          </m:r>
                        </m:e>
                        <m:sub>
                          <m:r>
                            <a:rPr lang="en-US" sz="6000" b="1" i="1">
                              <a:latin typeface="Cambria Math" panose="02040503050406030204" pitchFamily="18" charset="0"/>
                            </a:rPr>
                            <m:t>𝒎𝒊𝒏</m:t>
                          </m:r>
                        </m:sub>
                      </m:sSub>
                      <m:r>
                        <a:rPr lang="en-US" sz="6000" b="1" i="1">
                          <a:latin typeface="Cambria Math" panose="02040503050406030204" pitchFamily="18" charset="0"/>
                        </a:rPr>
                        <m:t>= </m:t>
                      </m:r>
                      <m:sSub>
                        <m:sSubPr>
                          <m:ctrlPr>
                            <a:rPr lang="en-US" sz="6000" i="1">
                              <a:latin typeface="Cambria Math" panose="02040503050406030204" pitchFamily="18" charset="0"/>
                            </a:rPr>
                          </m:ctrlPr>
                        </m:sSubPr>
                        <m:e>
                          <m:r>
                            <a:rPr lang="en-US" sz="6000" b="1" i="1">
                              <a:latin typeface="Cambria Math" panose="02040503050406030204" pitchFamily="18" charset="0"/>
                            </a:rPr>
                            <m:t>𝒕</m:t>
                          </m:r>
                        </m:e>
                        <m:sub>
                          <m:r>
                            <a:rPr lang="en-US" sz="6000" b="1" i="1">
                              <a:latin typeface="Cambria Math" panose="02040503050406030204" pitchFamily="18" charset="0"/>
                            </a:rPr>
                            <m:t>𝒑</m:t>
                          </m:r>
                        </m:sub>
                      </m:sSub>
                      <m:r>
                        <a:rPr lang="en-US" sz="6000" b="1" i="1">
                          <a:latin typeface="Cambria Math" panose="02040503050406030204" pitchFamily="18" charset="0"/>
                        </a:rPr>
                        <m:t>+ </m:t>
                      </m:r>
                      <m:f>
                        <m:fPr>
                          <m:ctrlPr>
                            <a:rPr lang="en-US" sz="6000" i="1">
                              <a:latin typeface="Cambria Math" panose="02040503050406030204" pitchFamily="18" charset="0"/>
                            </a:rPr>
                          </m:ctrlPr>
                        </m:fPr>
                        <m:num>
                          <m:r>
                            <a:rPr lang="en-US" sz="6000" b="1" i="1" smtClean="0">
                              <a:latin typeface="Cambria Math" panose="02040503050406030204" pitchFamily="18" charset="0"/>
                            </a:rPr>
                            <m:t>𝒗</m:t>
                          </m:r>
                        </m:num>
                        <m:den>
                          <m:r>
                            <a:rPr lang="en-US" sz="6000" b="1" i="1" smtClean="0">
                              <a:latin typeface="Cambria Math" panose="02040503050406030204" pitchFamily="18" charset="0"/>
                            </a:rPr>
                            <m:t>𝟐</m:t>
                          </m:r>
                          <m:r>
                            <a:rPr lang="en-US" sz="6000" b="1" i="1" smtClean="0">
                              <a:latin typeface="Cambria Math" panose="02040503050406030204" pitchFamily="18" charset="0"/>
                            </a:rPr>
                            <m:t>(</m:t>
                          </m:r>
                          <m:r>
                            <a:rPr lang="en-US" sz="6000" b="1" i="1">
                              <a:latin typeface="Cambria Math" panose="02040503050406030204" pitchFamily="18" charset="0"/>
                            </a:rPr>
                            <m:t>𝒂</m:t>
                          </m:r>
                          <m:r>
                            <a:rPr lang="en-US" sz="6000" b="1" i="1" smtClean="0">
                              <a:latin typeface="Cambria Math" panose="02040503050406030204" pitchFamily="18" charset="0"/>
                            </a:rPr>
                            <m:t>+</m:t>
                          </m:r>
                          <m:r>
                            <a:rPr lang="en-US" sz="6000" b="1" i="1" smtClean="0">
                              <a:latin typeface="Cambria Math" panose="02040503050406030204" pitchFamily="18" charset="0"/>
                            </a:rPr>
                            <m:t>𝑮𝒈</m:t>
                          </m:r>
                          <m:r>
                            <a:rPr lang="en-US" sz="6000" b="1" i="1" smtClean="0">
                              <a:latin typeface="Cambria Math" panose="02040503050406030204" pitchFamily="18" charset="0"/>
                            </a:rPr>
                            <m:t>)</m:t>
                          </m:r>
                        </m:den>
                      </m:f>
                    </m:oMath>
                  </m:oMathPara>
                </a14:m>
                <a:endParaRPr lang="en-US" sz="6000" dirty="0"/>
              </a:p>
            </p:txBody>
          </p:sp>
        </mc:Choice>
        <mc:Fallback xmlns="">
          <p:sp>
            <p:nvSpPr>
              <p:cNvPr id="4" name="Rectangle 3"/>
              <p:cNvSpPr>
                <a:spLocks noRot="1" noChangeAspect="1" noMove="1" noResize="1" noEditPoints="1" noAdjustHandles="1" noChangeArrowheads="1" noChangeShapeType="1" noTextEdit="1"/>
              </p:cNvSpPr>
              <p:nvPr/>
            </p:nvSpPr>
            <p:spPr>
              <a:xfrm>
                <a:off x="786354" y="1759437"/>
                <a:ext cx="8593156" cy="1850571"/>
              </a:xfrm>
              <a:prstGeom prst="rect">
                <a:avLst/>
              </a:prstGeom>
              <a:blipFill rotWithShape="0">
                <a:blip r:embed="rId3"/>
                <a:stretch>
                  <a:fillRect/>
                </a:stretch>
              </a:blipFill>
            </p:spPr>
            <p:txBody>
              <a:bodyPr/>
              <a:lstStyle/>
              <a:p>
                <a:r>
                  <a:rPr lang="en-US">
                    <a:noFill/>
                  </a:rPr>
                  <a:t> </a:t>
                </a:r>
              </a:p>
            </p:txBody>
          </p:sp>
        </mc:Fallback>
      </mc:AlternateContent>
      <p:sp>
        <p:nvSpPr>
          <p:cNvPr id="3" name="TextBox 2"/>
          <p:cNvSpPr txBox="1"/>
          <p:nvPr/>
        </p:nvSpPr>
        <p:spPr>
          <a:xfrm>
            <a:off x="1008944" y="510292"/>
            <a:ext cx="7923388" cy="707886"/>
          </a:xfrm>
          <a:prstGeom prst="rect">
            <a:avLst/>
          </a:prstGeom>
          <a:noFill/>
        </p:spPr>
        <p:txBody>
          <a:bodyPr wrap="none" rtlCol="0">
            <a:spAutoFit/>
          </a:bodyPr>
          <a:lstStyle/>
          <a:p>
            <a:r>
              <a:rPr lang="en-US" sz="4000" b="1" dirty="0" smtClean="0"/>
              <a:t>Yellow Change Interval Equation</a:t>
            </a:r>
            <a:endParaRPr lang="en-US" sz="4000" b="1" dirty="0"/>
          </a:p>
        </p:txBody>
      </p:sp>
      <p:sp>
        <p:nvSpPr>
          <p:cNvPr id="5" name="TextBox 4"/>
          <p:cNvSpPr txBox="1"/>
          <p:nvPr/>
        </p:nvSpPr>
        <p:spPr>
          <a:xfrm>
            <a:off x="786354" y="4244757"/>
            <a:ext cx="8967246" cy="1938992"/>
          </a:xfrm>
          <a:prstGeom prst="rect">
            <a:avLst/>
          </a:prstGeom>
          <a:noFill/>
        </p:spPr>
        <p:txBody>
          <a:bodyPr wrap="square" rtlCol="0">
            <a:spAutoFit/>
          </a:bodyPr>
          <a:lstStyle/>
          <a:p>
            <a:r>
              <a:rPr lang="en-US" sz="2400" dirty="0" smtClean="0"/>
              <a:t>Y = yellow change interval</a:t>
            </a:r>
          </a:p>
          <a:p>
            <a:r>
              <a:rPr lang="en-US" sz="2400" dirty="0"/>
              <a:t>t</a:t>
            </a:r>
            <a:r>
              <a:rPr lang="en-US" sz="2400" baseline="-25000" dirty="0" smtClean="0"/>
              <a:t>p </a:t>
            </a:r>
            <a:r>
              <a:rPr lang="en-US" sz="2400" dirty="0" smtClean="0"/>
              <a:t>= perception-reaction time, typically 1.0 s</a:t>
            </a:r>
          </a:p>
          <a:p>
            <a:r>
              <a:rPr lang="en-US" sz="2400" dirty="0" smtClean="0"/>
              <a:t>a = deceleration, typically 10 ft/s/s (3.0 m/s</a:t>
            </a:r>
            <a:r>
              <a:rPr lang="en-US" sz="2400" baseline="30000" dirty="0" smtClean="0"/>
              <a:t>2</a:t>
            </a:r>
            <a:r>
              <a:rPr lang="en-US" sz="2400" dirty="0" smtClean="0"/>
              <a:t>)</a:t>
            </a:r>
          </a:p>
          <a:p>
            <a:r>
              <a:rPr lang="en-US" sz="2400" dirty="0" smtClean="0"/>
              <a:t>G = grade</a:t>
            </a:r>
          </a:p>
          <a:p>
            <a:r>
              <a:rPr lang="en-US" sz="2400" dirty="0" smtClean="0"/>
              <a:t>g = Earth’s gravitation acceleration 32 ft/s/s (9.8 m/s</a:t>
            </a:r>
            <a:r>
              <a:rPr lang="en-US" sz="2400" baseline="30000" dirty="0" smtClean="0"/>
              <a:t>2</a:t>
            </a:r>
            <a:r>
              <a:rPr lang="en-US" sz="2400" dirty="0" smtClean="0"/>
              <a:t>)</a:t>
            </a:r>
            <a:endParaRPr lang="en-US" sz="2400" dirty="0"/>
          </a:p>
        </p:txBody>
      </p:sp>
    </p:spTree>
    <p:extLst>
      <p:ext uri="{BB962C8B-B14F-4D97-AF65-F5344CB8AC3E}">
        <p14:creationId xmlns:p14="http://schemas.microsoft.com/office/powerpoint/2010/main" val="42143807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348FCB6-30EA-4FE5-9D7F-96FB5D3C7E63}" type="slidenum">
              <a:rPr lang="en-US" smtClean="0"/>
              <a:t>9</a:t>
            </a:fld>
            <a:endParaRPr lang="en-US" dirty="0"/>
          </a:p>
        </p:txBody>
      </p:sp>
      <mc:AlternateContent xmlns:mc="http://schemas.openxmlformats.org/markup-compatibility/2006" xmlns:a14="http://schemas.microsoft.com/office/drawing/2010/main">
        <mc:Choice Requires="a14">
          <p:sp>
            <p:nvSpPr>
              <p:cNvPr id="4" name="Rectangle 3"/>
              <p:cNvSpPr/>
              <p:nvPr/>
            </p:nvSpPr>
            <p:spPr>
              <a:xfrm>
                <a:off x="680846" y="2236423"/>
                <a:ext cx="8593156" cy="221830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8000" b="1" i="1" smtClean="0">
                              <a:latin typeface="Cambria Math" panose="02040503050406030204" pitchFamily="18" charset="0"/>
                            </a:rPr>
                          </m:ctrlPr>
                        </m:sSubPr>
                        <m:e>
                          <m:r>
                            <a:rPr lang="en-US" sz="8000" b="1" i="1">
                              <a:latin typeface="Cambria Math" panose="02040503050406030204" pitchFamily="18" charset="0"/>
                            </a:rPr>
                            <m:t>𝒀</m:t>
                          </m:r>
                        </m:e>
                        <m:sub>
                          <m:r>
                            <a:rPr lang="en-US" sz="8000" b="1" i="1">
                              <a:latin typeface="Cambria Math" panose="02040503050406030204" pitchFamily="18" charset="0"/>
                            </a:rPr>
                            <m:t>𝒎𝒊𝒏</m:t>
                          </m:r>
                        </m:sub>
                      </m:sSub>
                      <m:r>
                        <a:rPr lang="en-US" sz="8000" b="1" i="1">
                          <a:latin typeface="Cambria Math" panose="02040503050406030204" pitchFamily="18" charset="0"/>
                        </a:rPr>
                        <m:t>= </m:t>
                      </m:r>
                      <m:sSub>
                        <m:sSubPr>
                          <m:ctrlPr>
                            <a:rPr lang="en-US" sz="8000" i="1">
                              <a:latin typeface="Cambria Math" panose="02040503050406030204" pitchFamily="18" charset="0"/>
                            </a:rPr>
                          </m:ctrlPr>
                        </m:sSubPr>
                        <m:e>
                          <m:r>
                            <a:rPr lang="en-US" sz="8000" b="1" i="1">
                              <a:latin typeface="Cambria Math" panose="02040503050406030204" pitchFamily="18" charset="0"/>
                            </a:rPr>
                            <m:t>𝒕</m:t>
                          </m:r>
                        </m:e>
                        <m:sub>
                          <m:r>
                            <a:rPr lang="en-US" sz="8000" b="1" i="1">
                              <a:latin typeface="Cambria Math" panose="02040503050406030204" pitchFamily="18" charset="0"/>
                            </a:rPr>
                            <m:t>𝒑</m:t>
                          </m:r>
                        </m:sub>
                      </m:sSub>
                      <m:r>
                        <a:rPr lang="en-US" sz="8000" b="1" i="1">
                          <a:latin typeface="Cambria Math" panose="02040503050406030204" pitchFamily="18" charset="0"/>
                        </a:rPr>
                        <m:t>+ </m:t>
                      </m:r>
                      <m:f>
                        <m:fPr>
                          <m:ctrlPr>
                            <a:rPr lang="en-US" sz="8000" i="1">
                              <a:latin typeface="Cambria Math" panose="02040503050406030204" pitchFamily="18" charset="0"/>
                            </a:rPr>
                          </m:ctrlPr>
                        </m:fPr>
                        <m:num>
                          <m:r>
                            <a:rPr lang="en-US" sz="8000" b="1" i="1" smtClean="0">
                              <a:latin typeface="Cambria Math" panose="02040503050406030204" pitchFamily="18" charset="0"/>
                            </a:rPr>
                            <m:t>𝒗</m:t>
                          </m:r>
                        </m:num>
                        <m:den>
                          <m:r>
                            <a:rPr lang="en-US" sz="8000" b="1" i="1" smtClean="0">
                              <a:latin typeface="Cambria Math" panose="02040503050406030204" pitchFamily="18" charset="0"/>
                            </a:rPr>
                            <m:t>𝟐</m:t>
                          </m:r>
                          <m:r>
                            <a:rPr lang="en-US" sz="8000" b="1" i="1">
                              <a:latin typeface="Cambria Math" panose="02040503050406030204" pitchFamily="18" charset="0"/>
                            </a:rPr>
                            <m:t>𝒂</m:t>
                          </m:r>
                        </m:den>
                      </m:f>
                    </m:oMath>
                  </m:oMathPara>
                </a14:m>
                <a:endParaRPr lang="en-US" sz="8000" dirty="0"/>
              </a:p>
            </p:txBody>
          </p:sp>
        </mc:Choice>
        <mc:Fallback xmlns="">
          <p:sp>
            <p:nvSpPr>
              <p:cNvPr id="4" name="Rectangle 3"/>
              <p:cNvSpPr>
                <a:spLocks noRot="1" noChangeAspect="1" noMove="1" noResize="1" noEditPoints="1" noAdjustHandles="1" noChangeArrowheads="1" noChangeShapeType="1" noTextEdit="1"/>
              </p:cNvSpPr>
              <p:nvPr/>
            </p:nvSpPr>
            <p:spPr>
              <a:xfrm>
                <a:off x="680846" y="2236423"/>
                <a:ext cx="8593156" cy="2218300"/>
              </a:xfrm>
              <a:prstGeom prst="rect">
                <a:avLst/>
              </a:prstGeom>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522421448"/>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441</TotalTime>
  <Words>1393</Words>
  <Application>Microsoft Office PowerPoint</Application>
  <PresentationFormat>Widescreen</PresentationFormat>
  <Paragraphs>195</Paragraphs>
  <Slides>24</Slides>
  <Notes>18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Calibri</vt:lpstr>
      <vt:lpstr>Cambria Math</vt:lpstr>
      <vt:lpstr>Times New Roman</vt:lpstr>
      <vt:lpstr>Trebuchet MS</vt:lpstr>
      <vt:lpstr>Wingdings</vt:lpstr>
      <vt:lpstr>Wingdings 3</vt:lpstr>
      <vt:lpstr>Facet</vt:lpstr>
      <vt:lpstr>Yellow Change Interval  Physics In Opposition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Physics of the Yellow Change Interval</dc:title>
  <dc:creator>bceccarelli</dc:creator>
  <cp:lastModifiedBy>bceccarelli</cp:lastModifiedBy>
  <cp:revision>175</cp:revision>
  <cp:lastPrinted>2015-09-09T03:57:14Z</cp:lastPrinted>
  <dcterms:created xsi:type="dcterms:W3CDTF">2015-07-28T01:21:12Z</dcterms:created>
  <dcterms:modified xsi:type="dcterms:W3CDTF">2016-05-28T19:33:00Z</dcterms:modified>
</cp:coreProperties>
</file>