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sldIdLst>
    <p:sldId id="256" r:id="rId2"/>
    <p:sldId id="267" r:id="rId3"/>
    <p:sldId id="270" r:id="rId4"/>
    <p:sldId id="268" r:id="rId5"/>
    <p:sldId id="257" r:id="rId6"/>
    <p:sldId id="258" r:id="rId7"/>
    <p:sldId id="259" r:id="rId8"/>
    <p:sldId id="261" r:id="rId9"/>
    <p:sldId id="262" r:id="rId10"/>
    <p:sldId id="260" r:id="rId11"/>
    <p:sldId id="263" r:id="rId12"/>
    <p:sldId id="264" r:id="rId13"/>
    <p:sldId id="265" r:id="rId14"/>
    <p:sldId id="266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ceccarelli" initials="b" lastIdx="5" clrIdx="0">
    <p:extLst>
      <p:ext uri="{19B8F6BF-5375-455C-9EA6-DF929625EA0E}">
        <p15:presenceInfo xmlns:p15="http://schemas.microsoft.com/office/powerpoint/2012/main" userId="bceccarell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77600" autoAdjust="0"/>
  </p:normalViewPr>
  <p:slideViewPr>
    <p:cSldViewPr snapToGrid="0">
      <p:cViewPr varScale="1">
        <p:scale>
          <a:sx n="87" d="100"/>
          <a:sy n="87" d="100"/>
        </p:scale>
        <p:origin x="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9-08T23:42:46.711" idx="1">
    <p:pos x="10" y="10"/>
    <p:text>The equation to set the duration of the yellow light is the perception-reaction time + the time it takes to traverse the stopping distance at the speed limit v.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9-08T23:45:13.191" idx="2">
    <p:pos x="10" y="10"/>
    <p:text>The 2 makes the yellow light duration HALF the time it takes to stop your car.    The 2 should not be there.  
The 2 is the reason why over 90% of all drivers inadvertently run red lights.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9-08T23:47:01.839" idx="3">
    <p:pos x="10" y="10"/>
    <p:text>This equation expresses the true physical relationship between time, initial velocity and deceleration.    There is no "2".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9-08T23:47:52.157" idx="4">
    <p:pos x="10" y="10"/>
    <p:text>Distance "c" is called the critical distance.   It is the distance you travel while perceiving and reacting to a yellow light + the distance it takes you to stop your car.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1F49DF6-BB18-44DC-B982-B7A95C682FCC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5606B3F-3320-48D0-AC6B-BB2A21A03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7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46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is the critical distance, or comfortable</a:t>
            </a:r>
            <a:r>
              <a:rPr lang="en-US" baseline="0" dirty="0" smtClean="0"/>
              <a:t> stopping distance.   Once you cannot stop, the </a:t>
            </a:r>
            <a:r>
              <a:rPr lang="en-US" baseline="0" dirty="0" smtClean="0"/>
              <a:t>yellow time must be at least the time it </a:t>
            </a:r>
            <a:r>
              <a:rPr lang="en-US" baseline="0" dirty="0" smtClean="0"/>
              <a:t>takes for </a:t>
            </a:r>
            <a:r>
              <a:rPr lang="en-US" baseline="0" dirty="0" smtClean="0"/>
              <a:t>you to traverse that stopping distance.   It is </a:t>
            </a:r>
            <a:r>
              <a:rPr lang="en-US" baseline="0" smtClean="0"/>
              <a:t>the stopping distance </a:t>
            </a:r>
            <a:r>
              <a:rPr lang="en-US" baseline="0" dirty="0" smtClean="0"/>
              <a:t>divided by your average speed</a:t>
            </a:r>
            <a:r>
              <a:rPr lang="en-US" baseline="0" dirty="0" smtClean="0"/>
              <a:t>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11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proper</a:t>
            </a:r>
            <a:r>
              <a:rPr lang="en-US" baseline="0" dirty="0" smtClean="0"/>
              <a:t> application of physics for a turning lane yellow.   Note that the yellow must be longer, not shorter, than a straight through lane yellow.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30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only possible solution to handle all</a:t>
            </a:r>
            <a:r>
              <a:rPr lang="en-US" baseline="0" dirty="0" smtClean="0"/>
              <a:t> allowable traffic movements.    It is the one-size-fits-all equation.    It is directly from Isaac Newton himself.   Upon seeing a light turn yellow, a driver will always know that if he decelerates comfortably as if stopping, he will never run a red light.     He also has the time to slow down to turn or slow down to avoid a potential hazard in front of him.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05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branches of engineering use tolerances.   “time”, like dimensions</a:t>
            </a:r>
            <a:r>
              <a:rPr lang="en-US" baseline="0" dirty="0" smtClean="0"/>
              <a:t> of width or length,</a:t>
            </a:r>
            <a:r>
              <a:rPr lang="en-US" dirty="0" smtClean="0"/>
              <a:t> also has a tolerance.   Via the technique of error propagation, one</a:t>
            </a:r>
            <a:r>
              <a:rPr lang="en-US" baseline="0" dirty="0" smtClean="0"/>
              <a:t> can compute the error in the yellow change interval.    For a 45 mph road, the fully-qualified yellow interval is 4.3 +/- 2.3 seconds.   Set the RLC delay (grace period) to 2.3 seconds.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not apply analytic solutions unless they have a physical reality.    The </a:t>
            </a:r>
            <a:r>
              <a:rPr lang="en-US" baseline="0" dirty="0" err="1" smtClean="0"/>
              <a:t>gG</a:t>
            </a:r>
            <a:r>
              <a:rPr lang="en-US" baseline="0" dirty="0" smtClean="0"/>
              <a:t> term in the full ITE formula comes from the emergency braking SSD equation for the case when maximum frictional force applies between road and tire.   </a:t>
            </a:r>
            <a:r>
              <a:rPr lang="en-US" baseline="0" dirty="0" err="1" smtClean="0"/>
              <a:t>gG</a:t>
            </a:r>
            <a:r>
              <a:rPr lang="en-US" baseline="0" dirty="0" smtClean="0"/>
              <a:t> works for emergency braking conditions but does not apply to normal approaches to intersections.   </a:t>
            </a:r>
            <a:r>
              <a:rPr lang="en-US" baseline="0" dirty="0" err="1" smtClean="0"/>
              <a:t>gG</a:t>
            </a:r>
            <a:r>
              <a:rPr lang="en-US" baseline="0" dirty="0" smtClean="0"/>
              <a:t> applies downhill, but does not apply uphill.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not use stochastic (statistical) methods to determine PR time or deceleration.   Stochastic methods apply only to non-random events, not predictable events such a PR times and decelerations.   Just as a bridge engineer cannot design a bridge to sustain only the “average” weight vehicle, neither can </a:t>
            </a:r>
            <a:r>
              <a:rPr lang="en-US" baseline="0" smtClean="0"/>
              <a:t>you set </a:t>
            </a:r>
            <a:r>
              <a:rPr lang="en-US" baseline="0" dirty="0" smtClean="0"/>
              <a:t>a yellow interval according to </a:t>
            </a:r>
            <a:r>
              <a:rPr lang="en-US" baseline="0" smtClean="0"/>
              <a:t>the “average” </a:t>
            </a:r>
            <a:r>
              <a:rPr lang="en-US" baseline="0" dirty="0" smtClean="0"/>
              <a:t>person’s PR time </a:t>
            </a:r>
            <a:r>
              <a:rPr lang="en-US" baseline="0" smtClean="0"/>
              <a:t>and “average” </a:t>
            </a:r>
            <a:r>
              <a:rPr lang="en-US" baseline="0" dirty="0" smtClean="0"/>
              <a:t>passenger car’s deceleration.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3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</a:t>
            </a:r>
            <a:r>
              <a:rPr lang="en-US" baseline="0" dirty="0" smtClean="0"/>
              <a:t> ITE yellow change interval equation.    Assume grade = 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68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2 is the problem.   The 2 makes the yellow</a:t>
            </a:r>
            <a:r>
              <a:rPr lang="en-US" baseline="0" dirty="0" smtClean="0"/>
              <a:t> change interval half the time it takes a vehicle to stop.   The “2” is the sole creator of the dilemma zone.    It is what forces a driver to decide between stop and go-full-speed.   It is the reason why drivers beat the light or slam on the brakes.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9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Newton’s Laws of Motion, the time to stop = the initial</a:t>
            </a:r>
            <a:r>
              <a:rPr lang="en-US" baseline="0" dirty="0" smtClean="0"/>
              <a:t> velocity divided by deceleration.   There is no “2”.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30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does the ITE formula come from?    It is the distance</a:t>
            </a:r>
            <a:r>
              <a:rPr lang="en-US" baseline="0" dirty="0" smtClean="0"/>
              <a:t> travelled during the PR time + the braking distance.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3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Dividing</a:t>
            </a:r>
            <a:r>
              <a:rPr lang="en-US" baseline="0" dirty="0" smtClean="0"/>
              <a:t> </a:t>
            </a:r>
            <a:r>
              <a:rPr lang="en-US" baseline="0" dirty="0" smtClean="0"/>
              <a:t>the stopping distance by your initial speed before you begin braking, yields the ITE yellow change interval.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You must never fall under</a:t>
            </a:r>
            <a:r>
              <a:rPr lang="en-US" baseline="0" dirty="0" smtClean="0"/>
              <a:t> </a:t>
            </a:r>
            <a:r>
              <a:rPr lang="en-US" dirty="0" smtClean="0"/>
              <a:t>the maximum allowable</a:t>
            </a:r>
            <a:r>
              <a:rPr lang="en-US" baseline="0" dirty="0" smtClean="0"/>
              <a:t> speed.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67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ITE formula has a very restricted</a:t>
            </a:r>
            <a:r>
              <a:rPr lang="en-US" baseline="0" dirty="0" smtClean="0"/>
              <a:t> use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78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Gazis,</a:t>
            </a:r>
            <a:r>
              <a:rPr lang="en-US" baseline="0" dirty="0" smtClean="0"/>
              <a:t> Herman and Maradudin designed the formula to work only for one specific type of traffic motion:  cars going straight that never slow down below the speed limit.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all other vehicle movements, the formula calculates a yellow light </a:t>
            </a:r>
            <a:r>
              <a:rPr lang="en-US" baseline="0" dirty="0" smtClean="0"/>
              <a:t>that is </a:t>
            </a:r>
            <a:r>
              <a:rPr lang="en-US" baseline="0" dirty="0" smtClean="0"/>
              <a:t>too short.   </a:t>
            </a:r>
            <a:r>
              <a:rPr lang="en-US" baseline="0" dirty="0" smtClean="0"/>
              <a:t>The formula </a:t>
            </a:r>
            <a:r>
              <a:rPr lang="en-US" baseline="0" dirty="0" smtClean="0"/>
              <a:t>creates a type I dilemma zone.   A type I dilemma is a no-win </a:t>
            </a:r>
            <a:r>
              <a:rPr lang="en-US" baseline="0" dirty="0" smtClean="0"/>
              <a:t>scenario:  there </a:t>
            </a:r>
            <a:r>
              <a:rPr lang="en-US" baseline="0" dirty="0" smtClean="0"/>
              <a:t>is neither the distance </a:t>
            </a:r>
            <a:r>
              <a:rPr lang="en-US" baseline="0" dirty="0" smtClean="0"/>
              <a:t>for you to </a:t>
            </a:r>
            <a:r>
              <a:rPr lang="en-US" baseline="0" dirty="0" smtClean="0"/>
              <a:t>stop nor the time </a:t>
            </a:r>
            <a:r>
              <a:rPr lang="en-US" baseline="0" dirty="0" smtClean="0"/>
              <a:t>for you to </a:t>
            </a:r>
            <a:r>
              <a:rPr lang="en-US" baseline="0" dirty="0" smtClean="0"/>
              <a:t>reach the intersection </a:t>
            </a:r>
            <a:r>
              <a:rPr lang="en-US" baseline="0" dirty="0" smtClean="0"/>
              <a:t>before the light turns red.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41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ITE formula does not work for </a:t>
            </a:r>
            <a:r>
              <a:rPr lang="en-US" baseline="0" dirty="0" smtClean="0"/>
              <a:t>turns.    It is does not work for straight-thru traffic when there are nearby businesses or side-streets from which cars emerge or egress.  The formula does not work for any slowing down maneuver, not even to avoid a pedestrian.   Hence </a:t>
            </a:r>
            <a:r>
              <a:rPr lang="en-US" baseline="0" dirty="0" smtClean="0"/>
              <a:t>drivers, </a:t>
            </a:r>
            <a:r>
              <a:rPr lang="en-US" baseline="0" dirty="0" smtClean="0"/>
              <a:t>in order to avoid running a red light, throw caution to the wind.    The formula only supports a driver going as fast as he can.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06B3F-3320-48D0-AC6B-BB2A21A039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1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3CF9-3619-41C7-954B-F6AD70189DB1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6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8A1BD-EB10-473C-87F7-6F115DBBC26B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8088-0EAD-4F02-8B07-D30CA08C44E3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4735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6BFB-C977-4EF4-ADCA-89C277C1114D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2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28DB0-2C70-4F3F-9427-EBBB127BD774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9113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549A-4983-44D3-8F88-F2CDE777C4D5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85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3185-65B2-459C-A3D0-CF4B61E864C0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38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00B9-D652-4BB3-9FBF-B343C2479683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FC97-03B1-4889-9D91-8E78886DF22C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60643-5729-4B7F-9B92-DFF78C5AC3C8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8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07D3B-0210-4B40-9433-234297E96279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3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1096-2048-4397-95F8-45A2A81DC4F3}" type="datetime1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9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7136-B217-453E-902F-9A3B60EA6D3C}" type="datetime1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5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F93C-4261-4957-99EC-ED1AC675EDBF}" type="datetime1">
              <a:rPr lang="en-US" smtClean="0"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1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51BC-4B45-489C-9A2F-94778DF8E5D8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4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ABB08-3177-4E73-8500-F18B1D251828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2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FBB3-5D01-40C0-84E5-DBD2E038B9CD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48FCB6-30EA-4FE5-9D7F-96FB5D3C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1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4.xml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Physics of the Yellow Change Interval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ITE International Convention, 8/3/2015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02535" y="749145"/>
            <a:ext cx="8637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General Form of a “Standard” </a:t>
            </a:r>
          </a:p>
          <a:p>
            <a:pPr algn="ctr"/>
            <a:r>
              <a:rPr lang="en-US" sz="3600" dirty="0" smtClean="0"/>
              <a:t>Yellow Change Interval Equation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99981" y="2842352"/>
                <a:ext cx="5442332" cy="1960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60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sSub>
                            <m:sSub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𝒂𝒗𝒈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981" y="2842352"/>
                <a:ext cx="5442332" cy="19604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514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7282" y="936434"/>
                <a:ext cx="9816029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What is the equation for a turning vehicle that slows down with constant deceleration from the maximum allowable speed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3600" dirty="0" smtClean="0"/>
                  <a:t> at the critical point to the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</m:sSub>
                  </m:oMath>
                </a14:m>
                <a:r>
                  <a:rPr lang="en-US" sz="3600" dirty="0" smtClean="0"/>
                  <a:t> at the intersection?</a:t>
                </a:r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282" y="936434"/>
                <a:ext cx="9816029" cy="2308324"/>
              </a:xfrm>
              <a:prstGeom prst="rect">
                <a:avLst/>
              </a:prstGeom>
              <a:blipFill rotWithShape="0">
                <a:blip r:embed="rId2"/>
                <a:stretch>
                  <a:fillRect l="-1862" t="-3968" r="-2669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57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7282" y="936434"/>
                <a:ext cx="9816029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What is the equation for a turning vehicle that slows down with constant deceleration from the maximum allowable speed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3600" dirty="0" smtClean="0"/>
                  <a:t> at the critical point to the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</m:sSub>
                  </m:oMath>
                </a14:m>
                <a:r>
                  <a:rPr lang="en-US" sz="3600" dirty="0" smtClean="0"/>
                  <a:t> at the intersection?</a:t>
                </a:r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282" y="936434"/>
                <a:ext cx="9816029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1862" t="-3968" r="-2669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89822" y="3988106"/>
                <a:ext cx="8460954" cy="1147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+ </m:t>
                          </m:r>
                          <m:sSub>
                            <m:sSub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sub>
                          </m:s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)/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822" y="3988106"/>
                <a:ext cx="8460954" cy="114730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835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7282" y="936434"/>
            <a:ext cx="9816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is the equation for impeded movements </a:t>
            </a:r>
            <a:r>
              <a:rPr lang="en-US" sz="3600" smtClean="0"/>
              <a:t>and U-turns?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55924" y="3503364"/>
                <a:ext cx="8460954" cy="1058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3600" b="1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924" y="3503364"/>
                <a:ext cx="8460954" cy="10583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1129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80501" y="352540"/>
            <a:ext cx="84829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else should ITE take from the physics tool box?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233889" y="1983036"/>
            <a:ext cx="755757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Engineering Tolerances for purposes of law enforcement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Acceptance of only Physical Solutions.   Only physical solutions are engineering practices.</a:t>
            </a:r>
          </a:p>
          <a:p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Not Stochastic Solutions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Not Analytic Solutions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Not Misapplications of Physics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8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80846" y="2236423"/>
                <a:ext cx="8593156" cy="221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8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8000" b="1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8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8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46" y="2236423"/>
                <a:ext cx="8593156" cy="22183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438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138930" y="3580481"/>
            <a:ext cx="1068636" cy="107965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80846" y="2236423"/>
                <a:ext cx="8593156" cy="221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8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8000" b="1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8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n-US" sz="8000" b="1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8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8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46" y="2236423"/>
                <a:ext cx="8593156" cy="22183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242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80846" y="2236423"/>
                <a:ext cx="8593156" cy="221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8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1" i="1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sz="8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sz="80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US" sz="8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46" y="2236423"/>
                <a:ext cx="8593156" cy="22183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78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ChangeArrowheads="1"/>
          </p:cNvSpPr>
          <p:nvPr/>
        </p:nvSpPr>
        <p:spPr bwMode="auto">
          <a:xfrm>
            <a:off x="152399" y="152400"/>
            <a:ext cx="23136961" cy="79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Canvas 28"/>
          <p:cNvGrpSpPr/>
          <p:nvPr/>
        </p:nvGrpSpPr>
        <p:grpSpPr>
          <a:xfrm>
            <a:off x="152399" y="152400"/>
            <a:ext cx="11188890" cy="6439469"/>
            <a:chOff x="0" y="0"/>
            <a:chExt cx="5895975" cy="371475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5895975" cy="371475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</p:sp>
        <p:cxnSp>
          <p:nvCxnSpPr>
            <p:cNvPr id="5" name="AutoShape 4"/>
            <p:cNvCxnSpPr>
              <a:cxnSpLocks noChangeShapeType="1"/>
            </p:cNvCxnSpPr>
            <p:nvPr/>
          </p:nvCxnSpPr>
          <p:spPr bwMode="auto">
            <a:xfrm>
              <a:off x="64574" y="2314576"/>
              <a:ext cx="5780743" cy="635"/>
            </a:xfrm>
            <a:prstGeom prst="straightConnector1">
              <a:avLst/>
            </a:prstGeom>
            <a:noFill/>
            <a:ln w="63500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AutoShape 5"/>
            <p:cNvCxnSpPr>
              <a:cxnSpLocks noChangeShapeType="1"/>
            </p:cNvCxnSpPr>
            <p:nvPr/>
          </p:nvCxnSpPr>
          <p:spPr bwMode="auto">
            <a:xfrm>
              <a:off x="1036430" y="356871"/>
              <a:ext cx="635" cy="3253104"/>
            </a:xfrm>
            <a:prstGeom prst="straightConnector1">
              <a:avLst/>
            </a:prstGeom>
            <a:noFill/>
            <a:ln w="158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>
              <a:off x="5332205" y="381001"/>
              <a:ext cx="18415" cy="3228974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2870167" y="2466644"/>
              <a:ext cx="2454924" cy="457226"/>
              <a:chOff x="6777" y="11711"/>
              <a:chExt cx="2212" cy="55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56" y="11711"/>
                    <a:ext cx="891" cy="55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10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𝒄</m:t>
                                  </m:r>
                                </m:sub>
                                <m:sup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den>
                          </m:f>
                        </m:oMath>
                      </m:oMathPara>
                    </a14:m>
                    <a:endParaRPr lang="en-US" sz="2800" dirty="0">
                      <a:effectLst/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31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456" y="11711"/>
                    <a:ext cx="891" cy="554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15152"/>
                    </a:stretch>
                  </a:blipFill>
                  <a:ln w="9525">
                    <a:solidFill>
                      <a:schemeClr val="bg1">
                        <a:lumMod val="10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2" name="AutoShape 14"/>
              <p:cNvCxnSpPr>
                <a:cxnSpLocks noChangeShapeType="1"/>
              </p:cNvCxnSpPr>
              <p:nvPr/>
            </p:nvCxnSpPr>
            <p:spPr bwMode="auto">
              <a:xfrm>
                <a:off x="8083" y="12085"/>
                <a:ext cx="90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AutoShape 15"/>
              <p:cNvCxnSpPr>
                <a:cxnSpLocks noChangeShapeType="1"/>
              </p:cNvCxnSpPr>
              <p:nvPr/>
            </p:nvCxnSpPr>
            <p:spPr bwMode="auto">
              <a:xfrm flipH="1">
                <a:off x="6777" y="12085"/>
                <a:ext cx="883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226145" y="257175"/>
              <a:ext cx="1733550" cy="65722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206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Critical Point,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Comfortable</a:t>
              </a:r>
              <a:r>
                <a:rPr lang="en-US" sz="1600" b="1" dirty="0" smtClean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Stopping Distance,</a:t>
              </a: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b="1" dirty="0" smtClean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AutoShape 5"/>
            <p:cNvCxnSpPr>
              <a:cxnSpLocks noChangeShapeType="1"/>
            </p:cNvCxnSpPr>
            <p:nvPr/>
          </p:nvCxnSpPr>
          <p:spPr bwMode="auto">
            <a:xfrm>
              <a:off x="2837532" y="657226"/>
              <a:ext cx="21317" cy="2562225"/>
            </a:xfrm>
            <a:prstGeom prst="straightConnector1">
              <a:avLst/>
            </a:prstGeom>
            <a:noFill/>
            <a:ln w="158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2072230" y="257176"/>
              <a:ext cx="1556680" cy="65722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206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 dirty="0" smtClean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Braking Point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 dirty="0" smtClean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End of Perception-Reaction Time</a:t>
              </a:r>
              <a:r>
                <a:rPr lang="en-US" sz="11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610621" y="2603895"/>
                  <a:ext cx="751840" cy="46675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bg1">
                      <a:lumMod val="100000"/>
                      <a:lumOff val="0"/>
                    </a:schemeClr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800" b="1" i="1" smtClean="0">
                                <a:effectLst/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</m:oMath>
                    </m:oMathPara>
                  </a14:m>
                  <a:endParaRPr lang="en-US" sz="2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2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10621" y="2603895"/>
                  <a:ext cx="751840" cy="46675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9525">
                  <a:solidFill>
                    <a:schemeClr val="bg1">
                      <a:lumMod val="100000"/>
                      <a:lumOff val="0"/>
                    </a:schemeClr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AutoShape 15"/>
            <p:cNvCxnSpPr>
              <a:cxnSpLocks noChangeShapeType="1"/>
            </p:cNvCxnSpPr>
            <p:nvPr/>
          </p:nvCxnSpPr>
          <p:spPr bwMode="auto">
            <a:xfrm flipH="1" flipV="1">
              <a:off x="1020074" y="2774433"/>
              <a:ext cx="723896" cy="11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4"/>
            <p:cNvCxnSpPr>
              <a:cxnSpLocks noChangeShapeType="1"/>
            </p:cNvCxnSpPr>
            <p:nvPr/>
          </p:nvCxnSpPr>
          <p:spPr bwMode="auto">
            <a:xfrm>
              <a:off x="2200536" y="2783442"/>
              <a:ext cx="65831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 Box 61"/>
            <p:cNvSpPr txBox="1"/>
            <p:nvPr/>
          </p:nvSpPr>
          <p:spPr>
            <a:xfrm>
              <a:off x="170304" y="2395202"/>
              <a:ext cx="723705" cy="25962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b="1" dirty="0" smtClean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Must Stop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4068" y="347347"/>
              <a:ext cx="682952" cy="871854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99" y="1856896"/>
              <a:ext cx="971747" cy="420215"/>
            </a:xfrm>
            <a:prstGeom prst="rect">
              <a:avLst/>
            </a:prstGeom>
          </p:spPr>
        </p:pic>
        <p:sp>
          <p:nvSpPr>
            <p:cNvPr id="20" name="Flowchart: Connector 19"/>
            <p:cNvSpPr/>
            <p:nvPr/>
          </p:nvSpPr>
          <p:spPr>
            <a:xfrm>
              <a:off x="1339649" y="1438432"/>
              <a:ext cx="441526" cy="361793"/>
            </a:xfrm>
            <a:prstGeom prst="flowChartConnector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 smtClean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C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3213424" y="1428906"/>
              <a:ext cx="415096" cy="361315"/>
            </a:xfrm>
            <a:prstGeom prst="flowChartConnector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 smtClean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B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>
              <a:stCxn id="20" idx="3"/>
            </p:cNvCxnSpPr>
            <p:nvPr/>
          </p:nvCxnSpPr>
          <p:spPr>
            <a:xfrm flipH="1">
              <a:off x="1036515" y="1747242"/>
              <a:ext cx="367794" cy="52986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1" idx="3"/>
            </p:cNvCxnSpPr>
            <p:nvPr/>
          </p:nvCxnSpPr>
          <p:spPr>
            <a:xfrm flipH="1">
              <a:off x="2858849" y="1737308"/>
              <a:ext cx="415364" cy="5398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lowchart: Connector 28"/>
            <p:cNvSpPr/>
            <p:nvPr/>
          </p:nvSpPr>
          <p:spPr>
            <a:xfrm>
              <a:off x="4701200" y="1408881"/>
              <a:ext cx="414655" cy="361315"/>
            </a:xfrm>
            <a:prstGeom prst="flowChartConnector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 smtClean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4994068" y="1771171"/>
              <a:ext cx="338137" cy="5243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2195591" y="4316859"/>
            <a:ext cx="1287072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Must Go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5</a:t>
            </a:fld>
            <a:endParaRPr lang="en-US"/>
          </a:p>
        </p:txBody>
      </p:sp>
      <p:cxnSp>
        <p:nvCxnSpPr>
          <p:cNvPr id="40" name="AutoShape 15"/>
          <p:cNvCxnSpPr>
            <a:cxnSpLocks noChangeShapeType="1"/>
          </p:cNvCxnSpPr>
          <p:nvPr/>
        </p:nvCxnSpPr>
        <p:spPr bwMode="auto">
          <a:xfrm flipH="1">
            <a:off x="2108913" y="6041362"/>
            <a:ext cx="3651135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AutoShape 14"/>
          <p:cNvCxnSpPr>
            <a:cxnSpLocks noChangeShapeType="1"/>
          </p:cNvCxnSpPr>
          <p:nvPr/>
        </p:nvCxnSpPr>
        <p:spPr bwMode="auto">
          <a:xfrm flipV="1">
            <a:off x="6365927" y="6034286"/>
            <a:ext cx="3940432" cy="70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28841" y="5783115"/>
                <a:ext cx="39419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841" y="5783115"/>
                <a:ext cx="394198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611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551" y="466381"/>
            <a:ext cx="9782979" cy="302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For the ITE yellow change interval formula to work, how fast must you go to make it to the intersection before the light turns red?</a:t>
            </a:r>
            <a:endParaRPr lang="en-US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3"/>
              </p:nvPr>
            </p:nvSpPr>
            <p:spPr/>
            <p:txBody>
              <a:bodyPr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𝑫𝒊𝒔𝒕𝒂𝒏𝒄𝒆</m:t>
                          </m:r>
                        </m:num>
                        <m:den>
                          <m:r>
                            <a:rPr lang="en-US" sz="2000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𝑺𝒑𝒆𝒆𝒅</m:t>
                          </m:r>
                        </m:den>
                      </m:f>
                      <m:r>
                        <a:rPr lang="en-US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a:rPr lang="en-US" sz="2000" b="1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𝑻𝒊𝒎𝒆</m:t>
                      </m:r>
                    </m:oMath>
                  </m:oMathPara>
                </a14:m>
                <a:endParaRPr lang="en-US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blipFill rotWithShape="0">
                <a:blip r:embed="rId3"/>
                <a:stretch>
                  <a:fillRect t="-24194" b="-33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77334" y="4880472"/>
                <a:ext cx="8596668" cy="1799868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44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4400" b="1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f>
                          <m:fPr>
                            <m:ctrlP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  <m:sub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𝒄</m:t>
                                </m:r>
                              </m:sub>
                              <m:sup>
                                <m:r>
                                  <a:rPr lang="en-US" sz="4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4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den>
                        </m:f>
                      </m:num>
                      <m:den>
                        <m:sSub>
                          <m:sSub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  <m:r>
                      <m:rPr>
                        <m:nor/>
                      </m:rPr>
                      <a:rPr lang="en-US" sz="4400" b="1" dirty="0">
                        <a:solidFill>
                          <a:schemeClr val="tx1"/>
                        </a:solidFill>
                      </a:rPr>
                      <m:t>+ </m:t>
                    </m:r>
                    <m:f>
                      <m:fPr>
                        <m:ctrlP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num>
                      <m:den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US" sz="4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36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77334" y="4880472"/>
                <a:ext cx="8596668" cy="1799868"/>
              </a:xfrm>
              <a:blipFill rotWithShape="0">
                <a:blip r:embed="rId4"/>
                <a:stretch>
                  <a:fillRect t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41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909" y="1046604"/>
            <a:ext cx="1016856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the ITE yellow change interval formula to work . . .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 must go the maximum allowable speed or faster from the critical point to the intersection entry 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Slowing down is forbidden.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Which is the reason why people beat the light.</a:t>
            </a: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 must know exactly where the critical point is.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0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7623" y="1641513"/>
            <a:ext cx="97168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ITE Yellow Change Interval Equation </a:t>
            </a:r>
            <a:endParaRPr lang="en-US" sz="3600" dirty="0"/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works only for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UNIMPEDED THROUGH-MOVEMENTS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061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FCB6-30EA-4FE5-9D7F-96FB5D3C7E63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7623" y="1641513"/>
            <a:ext cx="97168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ITE Yellow Change Interval Equation  </a:t>
            </a:r>
            <a:endParaRPr lang="en-US" sz="3600" dirty="0"/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SHORTS THE YELLOW for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UNIMPEDED TURNING-MOVEMENTS</a:t>
            </a:r>
          </a:p>
          <a:p>
            <a:pPr algn="ctr"/>
            <a:r>
              <a:rPr lang="en-US" sz="3600" dirty="0" smtClean="0"/>
              <a:t>IMPEDED MOVEMENTS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45193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971</Words>
  <Application>Microsoft Office PowerPoint</Application>
  <PresentationFormat>Widescreen</PresentationFormat>
  <Paragraphs>104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Trebuchet MS</vt:lpstr>
      <vt:lpstr>Wingdings 3</vt:lpstr>
      <vt:lpstr>Facet</vt:lpstr>
      <vt:lpstr>Physics of the Yellow Change Interval</vt:lpstr>
      <vt:lpstr>PowerPoint Presentation</vt:lpstr>
      <vt:lpstr>PowerPoint Presentation</vt:lpstr>
      <vt:lpstr>PowerPoint Presentation</vt:lpstr>
      <vt:lpstr>PowerPoint Presentation</vt:lpstr>
      <vt:lpstr>For the ITE yellow change interval formula to work, how fast must you go to make it to the intersection before the light turns red?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of the Yellow Change Interval</dc:title>
  <dc:creator>bceccarelli</dc:creator>
  <cp:lastModifiedBy>bceccarelli</cp:lastModifiedBy>
  <cp:revision>68</cp:revision>
  <cp:lastPrinted>2015-09-09T03:57:14Z</cp:lastPrinted>
  <dcterms:created xsi:type="dcterms:W3CDTF">2015-07-28T01:21:12Z</dcterms:created>
  <dcterms:modified xsi:type="dcterms:W3CDTF">2015-11-13T06:11:59Z</dcterms:modified>
</cp:coreProperties>
</file>