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comments/comment3.xml" ContentType="application/vnd.openxmlformats-officedocument.presentationml.comments+xml"/>
  <Override PartName="/ppt/notesSlides/notesSlide22.xml" ContentType="application/vnd.openxmlformats-officedocument.presentationml.notesSlide+xml"/>
  <Override PartName="/ppt/comments/comment4.xml" ContentType="application/vnd.openxmlformats-officedocument.presentationml.comments+xml"/>
  <Override PartName="/ppt/notesSlides/notesSlide23.xml" ContentType="application/vnd.openxmlformats-officedocument.presentationml.notesSlide+xml"/>
  <Override PartName="/ppt/comments/comment5.xml" ContentType="application/vnd.openxmlformats-officedocument.presentationml.comments+xml"/>
  <Override PartName="/ppt/notesSlides/notesSlide24.xml" ContentType="application/vnd.openxmlformats-officedocument.presentationml.notesSlide+xml"/>
  <Override PartName="/ppt/comments/comment6.xml" ContentType="application/vnd.openxmlformats-officedocument.presentationml.comments+xml"/>
  <Override PartName="/ppt/notesSlides/notesSlide25.xml" ContentType="application/vnd.openxmlformats-officedocument.presentationml.notesSlide+xml"/>
  <Override PartName="/ppt/comments/comment7.xml" ContentType="application/vnd.openxmlformats-officedocument.presentationml.comments+xml"/>
  <Override PartName="/ppt/notesSlides/notesSlide26.xml" ContentType="application/vnd.openxmlformats-officedocument.presentationml.notesSlide+xml"/>
  <Override PartName="/ppt/comments/comment8.xml" ContentType="application/vnd.openxmlformats-officedocument.presentationml.comments+xml"/>
  <Override PartName="/ppt/notesSlides/notesSlide27.xml" ContentType="application/vnd.openxmlformats-officedocument.presentationml.notesSlide+xml"/>
  <Override PartName="/ppt/comments/comment9.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40"/>
  </p:notesMasterIdLst>
  <p:sldIdLst>
    <p:sldId id="256" r:id="rId2"/>
    <p:sldId id="330" r:id="rId3"/>
    <p:sldId id="312" r:id="rId4"/>
    <p:sldId id="334" r:id="rId5"/>
    <p:sldId id="351" r:id="rId6"/>
    <p:sldId id="336" r:id="rId7"/>
    <p:sldId id="272" r:id="rId8"/>
    <p:sldId id="282" r:id="rId9"/>
    <p:sldId id="283" r:id="rId10"/>
    <p:sldId id="284" r:id="rId11"/>
    <p:sldId id="273" r:id="rId12"/>
    <p:sldId id="333" r:id="rId13"/>
    <p:sldId id="335" r:id="rId14"/>
    <p:sldId id="338" r:id="rId15"/>
    <p:sldId id="339" r:id="rId16"/>
    <p:sldId id="291" r:id="rId17"/>
    <p:sldId id="320" r:id="rId18"/>
    <p:sldId id="290" r:id="rId19"/>
    <p:sldId id="296" r:id="rId20"/>
    <p:sldId id="301" r:id="rId21"/>
    <p:sldId id="313" r:id="rId22"/>
    <p:sldId id="345" r:id="rId23"/>
    <p:sldId id="315" r:id="rId24"/>
    <p:sldId id="342" r:id="rId25"/>
    <p:sldId id="344" r:id="rId26"/>
    <p:sldId id="347" r:id="rId27"/>
    <p:sldId id="348" r:id="rId28"/>
    <p:sldId id="349" r:id="rId29"/>
    <p:sldId id="329" r:id="rId30"/>
    <p:sldId id="340" r:id="rId31"/>
    <p:sldId id="341" r:id="rId32"/>
    <p:sldId id="307" r:id="rId33"/>
    <p:sldId id="309" r:id="rId34"/>
    <p:sldId id="306" r:id="rId35"/>
    <p:sldId id="311" r:id="rId36"/>
    <p:sldId id="318" r:id="rId37"/>
    <p:sldId id="317" r:id="rId38"/>
    <p:sldId id="350" r:id="rId3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ceccarelli" initials="b" lastIdx="5" clrIdx="0">
    <p:extLst>
      <p:ext uri="{19B8F6BF-5375-455C-9EA6-DF929625EA0E}">
        <p15:presenceInfo xmlns:p15="http://schemas.microsoft.com/office/powerpoint/2012/main" userId="bceccarel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1686" autoAdjust="0"/>
  </p:normalViewPr>
  <p:slideViewPr>
    <p:cSldViewPr snapToGrid="0">
      <p:cViewPr varScale="1">
        <p:scale>
          <a:sx n="79" d="100"/>
          <a:sy n="79" d="100"/>
        </p:scale>
        <p:origin x="61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9-08T23:42:46.711" idx="1">
    <p:pos x="10" y="10"/>
    <p:text>The equation to set the duration of the yellow light is the perception-reaction time + the time it takes to traverse the stopping distance at the speed limit v.</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9-08T23:47:52.157" idx="4">
    <p:pos x="10" y="10"/>
    <p:text>Distance "c" is called the critical distance.   It is the distance you travel while perceiving and reacting to a yellow light + the distance it takes you to stop your car.</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09-08T23:47:01.839" idx="3">
    <p:pos x="10" y="10"/>
    <p:text>This equation expresses the true physical relationship between time, initial velocity and deceleration.    There is no "2".</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09-08T23:42:46.711" idx="1">
    <p:pos x="10" y="10"/>
    <p:text>The equation to set the duration of the yellow light is the perception-reaction time + the time it takes to traverse the stopping distance at the speed limit v.</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09-08T23:42:46.711" idx="1">
    <p:pos x="10" y="10"/>
    <p:text>The equation to set the duration of the yellow light is the perception-reaction time + the time it takes to traverse the stopping distance at the speed limit v.</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5-09-08T23:42:46.711" idx="1">
    <p:pos x="10" y="10"/>
    <p:text>The equation to set the duration of the yellow light is the perception-reaction time + the time it takes to traverse the stopping distance at the speed limit v.</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5-09-08T23:42:46.711" idx="1">
    <p:pos x="10" y="10"/>
    <p:text>The equation to set the duration of the yellow light is the perception-reaction time + the time it takes to traverse the stopping distance at the speed limit v.</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5-09-08T23:42:46.711" idx="1">
    <p:pos x="10" y="10"/>
    <p:text>The equation to set the duration of the yellow light is the perception-reaction time + the time it takes to traverse the stopping distance at the speed limit v.</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5-09-08T23:42:46.711" idx="1">
    <p:pos x="10" y="10"/>
    <p:text>The equation to set the duration of the yellow light is the perception-reaction time + the time it takes to traverse the stopping distance at the speed limit v.</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1F49DF6-BB18-44DC-B982-B7A95C682FCC}" type="datetimeFigureOut">
              <a:rPr lang="en-US" smtClean="0"/>
              <a:t>10/23/2017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5606B3F-3320-48D0-AC6B-BB2A21A039A0}" type="slidenum">
              <a:rPr lang="en-US" smtClean="0"/>
              <a:t>‹#›</a:t>
            </a:fld>
            <a:endParaRPr lang="en-US"/>
          </a:p>
        </p:txBody>
      </p:sp>
    </p:spTree>
    <p:extLst>
      <p:ext uri="{BB962C8B-B14F-4D97-AF65-F5344CB8AC3E}">
        <p14:creationId xmlns:p14="http://schemas.microsoft.com/office/powerpoint/2010/main" val="255797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a:t>
            </a:fld>
            <a:endParaRPr lang="en-US"/>
          </a:p>
        </p:txBody>
      </p:sp>
    </p:spTree>
    <p:extLst>
      <p:ext uri="{BB962C8B-B14F-4D97-AF65-F5344CB8AC3E}">
        <p14:creationId xmlns:p14="http://schemas.microsoft.com/office/powerpoint/2010/main" val="196564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apparent priorities in the requirements for AVs.    Do AV manufacturers have priorities or do they expect to satisfy all goals at the same time?</a:t>
            </a:r>
          </a:p>
        </p:txBody>
      </p:sp>
      <p:sp>
        <p:nvSpPr>
          <p:cNvPr id="4" name="Slide Number Placeholder 3"/>
          <p:cNvSpPr>
            <a:spLocks noGrp="1"/>
          </p:cNvSpPr>
          <p:nvPr>
            <p:ph type="sldNum" sz="quarter" idx="10"/>
          </p:nvPr>
        </p:nvSpPr>
        <p:spPr/>
        <p:txBody>
          <a:bodyPr/>
          <a:lstStyle/>
          <a:p>
            <a:fld id="{15606B3F-3320-48D0-AC6B-BB2A21A039A0}" type="slidenum">
              <a:rPr lang="en-US" smtClean="0"/>
              <a:t>14</a:t>
            </a:fld>
            <a:endParaRPr lang="en-US"/>
          </a:p>
        </p:txBody>
      </p:sp>
    </p:spTree>
    <p:extLst>
      <p:ext uri="{BB962C8B-B14F-4D97-AF65-F5344CB8AC3E}">
        <p14:creationId xmlns:p14="http://schemas.microsoft.com/office/powerpoint/2010/main" val="2724633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 Yu, the author of TxDOT Report -04372-2, timed the yellow according to the votes of the traffic engineering community.   Instead of using engineering practice to determine yellows, he used democracy and twisted the math to conform to the vote.   Yu twisted math is the misapplication of stochastic methods.   Yu is coauthor to Chiu Lu’s paper, a paper which was published earlier which places the legal motion of traffic as first priority.   Yu’s conclusions in his follow-up paper contradict his first paper.   Yu establishes yellow times by vote, knowingly forcing drivers to run red lights.</a:t>
            </a:r>
          </a:p>
        </p:txBody>
      </p:sp>
      <p:sp>
        <p:nvSpPr>
          <p:cNvPr id="4" name="Slide Number Placeholder 3"/>
          <p:cNvSpPr>
            <a:spLocks noGrp="1"/>
          </p:cNvSpPr>
          <p:nvPr>
            <p:ph type="sldNum" sz="quarter" idx="10"/>
          </p:nvPr>
        </p:nvSpPr>
        <p:spPr/>
        <p:txBody>
          <a:bodyPr/>
          <a:lstStyle/>
          <a:p>
            <a:fld id="{15606B3F-3320-48D0-AC6B-BB2A21A039A0}" type="slidenum">
              <a:rPr lang="en-US" smtClean="0"/>
              <a:t>15</a:t>
            </a:fld>
            <a:endParaRPr lang="en-US"/>
          </a:p>
        </p:txBody>
      </p:sp>
    </p:spTree>
    <p:extLst>
      <p:ext uri="{BB962C8B-B14F-4D97-AF65-F5344CB8AC3E}">
        <p14:creationId xmlns:p14="http://schemas.microsoft.com/office/powerpoint/2010/main" val="3560663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16</a:t>
            </a:fld>
            <a:endParaRPr lang="en-US"/>
          </a:p>
        </p:txBody>
      </p:sp>
    </p:spTree>
    <p:extLst>
      <p:ext uri="{BB962C8B-B14F-4D97-AF65-F5344CB8AC3E}">
        <p14:creationId xmlns:p14="http://schemas.microsoft.com/office/powerpoint/2010/main" val="379971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ITE yellow change interval equation as it appears in ITE’s Determining Vehicle Change Intervals, 1985. </a:t>
            </a:r>
          </a:p>
          <a:p>
            <a:r>
              <a:rPr lang="en-US" dirty="0"/>
              <a:t>Anyone see the problem with this equation?   It takes a physicist about 20 seconds to spot the problem.    </a:t>
            </a:r>
          </a:p>
          <a:p>
            <a:r>
              <a:rPr lang="en-US" baseline="0" dirty="0"/>
              <a:t>This form as the </a:t>
            </a:r>
            <a:r>
              <a:rPr lang="en-US" baseline="0" dirty="0" err="1"/>
              <a:t>gG</a:t>
            </a:r>
            <a:r>
              <a:rPr lang="en-US" baseline="0" dirty="0"/>
              <a:t> from </a:t>
            </a:r>
            <a:r>
              <a:rPr lang="en-US" baseline="0" dirty="0" err="1"/>
              <a:t>Parsonson</a:t>
            </a:r>
            <a:r>
              <a:rPr lang="en-US" baseline="0" dirty="0"/>
              <a:t> and Santiago.</a:t>
            </a:r>
          </a:p>
          <a:p>
            <a:r>
              <a:rPr lang="en-US" baseline="0" dirty="0"/>
              <a:t>Note that the equation is an equality.    Note the subscript v-naught for velocity.   The subscript indicates initial velocity before the vehicle begins decelerating.</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18</a:t>
            </a:fld>
            <a:endParaRPr lang="en-US"/>
          </a:p>
        </p:txBody>
      </p:sp>
    </p:spTree>
    <p:extLst>
      <p:ext uri="{BB962C8B-B14F-4D97-AF65-F5344CB8AC3E}">
        <p14:creationId xmlns:p14="http://schemas.microsoft.com/office/powerpoint/2010/main" val="2450525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 formula is very limited in its use.</a:t>
            </a:r>
          </a:p>
        </p:txBody>
      </p:sp>
      <p:sp>
        <p:nvSpPr>
          <p:cNvPr id="4" name="Slide Number Placeholder 3"/>
          <p:cNvSpPr>
            <a:spLocks noGrp="1"/>
          </p:cNvSpPr>
          <p:nvPr>
            <p:ph type="sldNum" sz="quarter" idx="10"/>
          </p:nvPr>
        </p:nvSpPr>
        <p:spPr/>
        <p:txBody>
          <a:bodyPr/>
          <a:lstStyle/>
          <a:p>
            <a:fld id="{15606B3F-3320-48D0-AC6B-BB2A21A039A0}" type="slidenum">
              <a:rPr lang="en-US" smtClean="0"/>
              <a:t>19</a:t>
            </a:fld>
            <a:endParaRPr lang="en-US"/>
          </a:p>
        </p:txBody>
      </p:sp>
    </p:spTree>
    <p:extLst>
      <p:ext uri="{BB962C8B-B14F-4D97-AF65-F5344CB8AC3E}">
        <p14:creationId xmlns:p14="http://schemas.microsoft.com/office/powerpoint/2010/main" val="564833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proper</a:t>
            </a:r>
            <a:r>
              <a:rPr lang="en-US" baseline="0" dirty="0"/>
              <a:t> application of physics for a turning lane yellow.   Note that the yellow must be longer, not shorter, than a straight through lane yellow.</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20</a:t>
            </a:fld>
            <a:endParaRPr lang="en-US"/>
          </a:p>
        </p:txBody>
      </p:sp>
    </p:spTree>
    <p:extLst>
      <p:ext uri="{BB962C8B-B14F-4D97-AF65-F5344CB8AC3E}">
        <p14:creationId xmlns:p14="http://schemas.microsoft.com/office/powerpoint/2010/main" val="1069672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NC</a:t>
            </a:r>
          </a:p>
        </p:txBody>
      </p:sp>
      <p:sp>
        <p:nvSpPr>
          <p:cNvPr id="4" name="Slide Number Placeholder 3"/>
          <p:cNvSpPr>
            <a:spLocks noGrp="1"/>
          </p:cNvSpPr>
          <p:nvPr>
            <p:ph type="sldNum" sz="quarter" idx="10"/>
          </p:nvPr>
        </p:nvSpPr>
        <p:spPr/>
        <p:txBody>
          <a:bodyPr/>
          <a:lstStyle/>
          <a:p>
            <a:fld id="{15606B3F-3320-48D0-AC6B-BB2A21A039A0}" type="slidenum">
              <a:rPr lang="en-US" smtClean="0"/>
              <a:t>23</a:t>
            </a:fld>
            <a:endParaRPr lang="en-US"/>
          </a:p>
        </p:txBody>
      </p:sp>
    </p:spTree>
    <p:extLst>
      <p:ext uri="{BB962C8B-B14F-4D97-AF65-F5344CB8AC3E}">
        <p14:creationId xmlns:p14="http://schemas.microsoft.com/office/powerpoint/2010/main" val="398167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and red light camera companies exploit the errors and omissions for profit.    This is called racketeering.    </a:t>
            </a:r>
          </a:p>
          <a:p>
            <a:r>
              <a:rPr lang="en-US" dirty="0"/>
              <a:t>Traffic engineers will not acknowledges these errors and omissions for fear their careers and reputations will be destroyed.</a:t>
            </a:r>
          </a:p>
          <a:p>
            <a:r>
              <a:rPr lang="en-US" dirty="0"/>
              <a:t>ITE started the problem in 1965 when it miscopied the yellow change interval equation into its 3</a:t>
            </a:r>
            <a:r>
              <a:rPr lang="en-US" baseline="30000" dirty="0"/>
              <a:t>rd</a:t>
            </a:r>
            <a:r>
              <a:rPr lang="en-US" dirty="0"/>
              <a:t> Edition of the Traffic Engineering Handbook.</a:t>
            </a:r>
          </a:p>
          <a:p>
            <a:r>
              <a:rPr lang="en-US" dirty="0"/>
              <a:t>IIHS and its various member organizations, like AAA, profit from the cameras by raising insurance premiums based on red light running.</a:t>
            </a:r>
          </a:p>
        </p:txBody>
      </p:sp>
      <p:sp>
        <p:nvSpPr>
          <p:cNvPr id="4" name="Slide Number Placeholder 3"/>
          <p:cNvSpPr>
            <a:spLocks noGrp="1"/>
          </p:cNvSpPr>
          <p:nvPr>
            <p:ph type="sldNum" sz="quarter" idx="10"/>
          </p:nvPr>
        </p:nvSpPr>
        <p:spPr/>
        <p:txBody>
          <a:bodyPr/>
          <a:lstStyle/>
          <a:p>
            <a:fld id="{15606B3F-3320-48D0-AC6B-BB2A21A039A0}" type="slidenum">
              <a:rPr lang="en-US" smtClean="0"/>
              <a:t>24</a:t>
            </a:fld>
            <a:endParaRPr lang="en-US"/>
          </a:p>
        </p:txBody>
      </p:sp>
    </p:spTree>
    <p:extLst>
      <p:ext uri="{BB962C8B-B14F-4D97-AF65-F5344CB8AC3E}">
        <p14:creationId xmlns:p14="http://schemas.microsoft.com/office/powerpoint/2010/main" val="4110471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06B3F-3320-48D0-AC6B-BB2A21A039A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407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26</a:t>
            </a:fld>
            <a:endParaRPr lang="en-US"/>
          </a:p>
        </p:txBody>
      </p:sp>
    </p:spTree>
    <p:extLst>
      <p:ext uri="{BB962C8B-B14F-4D97-AF65-F5344CB8AC3E}">
        <p14:creationId xmlns:p14="http://schemas.microsoft.com/office/powerpoint/2010/main" val="369811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 manufacturer actually develop a car which meets the requirements?</a:t>
            </a:r>
          </a:p>
          <a:p>
            <a:r>
              <a:rPr lang="en-US" dirty="0"/>
              <a:t>Safely:  Do not drive off a cliff.   Do not run into pedestrians.   Do not rear-end vehicles.   </a:t>
            </a:r>
          </a:p>
          <a:p>
            <a:r>
              <a:rPr lang="en-US" dirty="0"/>
              <a:t>Legally:   Do not cross the double yellow line.    Do not drive on the shoulder.    Stop before the stop-line at a red light.   Stop at a red light.</a:t>
            </a:r>
          </a:p>
          <a:p>
            <a:r>
              <a:rPr lang="en-US" dirty="0"/>
              <a:t>Efficiently:   Do not travel 10 mph on the interstate.</a:t>
            </a:r>
          </a:p>
          <a:p>
            <a:r>
              <a:rPr lang="en-US" dirty="0"/>
              <a:t>Comfortably:   Do not use regenerative braking.     Do not slam on the brakes for a yellow light.</a:t>
            </a:r>
          </a:p>
        </p:txBody>
      </p:sp>
      <p:sp>
        <p:nvSpPr>
          <p:cNvPr id="4" name="Slide Number Placeholder 3"/>
          <p:cNvSpPr>
            <a:spLocks noGrp="1"/>
          </p:cNvSpPr>
          <p:nvPr>
            <p:ph type="sldNum" sz="quarter" idx="10"/>
          </p:nvPr>
        </p:nvSpPr>
        <p:spPr/>
        <p:txBody>
          <a:bodyPr/>
          <a:lstStyle/>
          <a:p>
            <a:fld id="{15606B3F-3320-48D0-AC6B-BB2A21A039A0}" type="slidenum">
              <a:rPr lang="en-US" smtClean="0"/>
              <a:t>4</a:t>
            </a:fld>
            <a:endParaRPr lang="en-US"/>
          </a:p>
        </p:txBody>
      </p:sp>
    </p:spTree>
    <p:extLst>
      <p:ext uri="{BB962C8B-B14F-4D97-AF65-F5344CB8AC3E}">
        <p14:creationId xmlns:p14="http://schemas.microsoft.com/office/powerpoint/2010/main" val="313468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the ITE formula come from?    It is the distance</a:t>
            </a:r>
            <a:r>
              <a:rPr lang="en-US" baseline="0" dirty="0"/>
              <a:t> travelled during the PR time + the braking distance.</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27</a:t>
            </a:fld>
            <a:endParaRPr lang="en-US"/>
          </a:p>
        </p:txBody>
      </p:sp>
    </p:spTree>
    <p:extLst>
      <p:ext uri="{BB962C8B-B14F-4D97-AF65-F5344CB8AC3E}">
        <p14:creationId xmlns:p14="http://schemas.microsoft.com/office/powerpoint/2010/main" val="1642971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Newton’s Laws of Motion, the time to stop = the initial</a:t>
            </a:r>
            <a:r>
              <a:rPr lang="en-US" baseline="0" dirty="0"/>
              <a:t> velocity divided by deceleration.   There is no “2”.</a:t>
            </a:r>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28</a:t>
            </a:fld>
            <a:endParaRPr lang="en-US"/>
          </a:p>
        </p:txBody>
      </p:sp>
    </p:spTree>
    <p:extLst>
      <p:ext uri="{BB962C8B-B14F-4D97-AF65-F5344CB8AC3E}">
        <p14:creationId xmlns:p14="http://schemas.microsoft.com/office/powerpoint/2010/main" val="2112748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ITE yellow change interval equation as it appears in ITE’s Determining Vehicle Change Intervals, 1985.   This form as the </a:t>
            </a:r>
            <a:r>
              <a:rPr lang="en-US" baseline="0" dirty="0" err="1"/>
              <a:t>gG</a:t>
            </a:r>
            <a:r>
              <a:rPr lang="en-US" baseline="0" dirty="0"/>
              <a:t> from </a:t>
            </a:r>
            <a:r>
              <a:rPr lang="en-US" baseline="0" dirty="0" err="1"/>
              <a:t>Parsonson</a:t>
            </a:r>
            <a:r>
              <a:rPr lang="en-US" baseline="0" dirty="0"/>
              <a:t> and Santiago.</a:t>
            </a:r>
          </a:p>
          <a:p>
            <a:r>
              <a:rPr lang="en-US" baseline="0" dirty="0"/>
              <a:t>Note that the equation is an equality.    Note the subscript v-naught for velocity.   The subscript indicates initial velocity before the vehicle begins decelerating.</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29</a:t>
            </a:fld>
            <a:endParaRPr lang="en-US"/>
          </a:p>
        </p:txBody>
      </p:sp>
    </p:spTree>
    <p:extLst>
      <p:ext uri="{BB962C8B-B14F-4D97-AF65-F5344CB8AC3E}">
        <p14:creationId xmlns:p14="http://schemas.microsoft.com/office/powerpoint/2010/main" val="3088796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ITE yellow change interval equation as it appears in ITE’s Determining Vehicle Change Intervals, 1985.   This form as the </a:t>
            </a:r>
            <a:r>
              <a:rPr lang="en-US" baseline="0" dirty="0" err="1"/>
              <a:t>gG</a:t>
            </a:r>
            <a:r>
              <a:rPr lang="en-US" baseline="0" dirty="0"/>
              <a:t> from </a:t>
            </a:r>
            <a:r>
              <a:rPr lang="en-US" baseline="0" dirty="0" err="1"/>
              <a:t>Parsonson</a:t>
            </a:r>
            <a:r>
              <a:rPr lang="en-US" baseline="0" dirty="0"/>
              <a:t> and Santiago.</a:t>
            </a:r>
          </a:p>
          <a:p>
            <a:r>
              <a:rPr lang="en-US" baseline="0" dirty="0"/>
              <a:t>Note that the equation is an equality.    Note the subscript v-naught for velocity.   The subscript indicates initial velocity before the vehicle begins decelerating.</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30</a:t>
            </a:fld>
            <a:endParaRPr lang="en-US"/>
          </a:p>
        </p:txBody>
      </p:sp>
    </p:spTree>
    <p:extLst>
      <p:ext uri="{BB962C8B-B14F-4D97-AF65-F5344CB8AC3E}">
        <p14:creationId xmlns:p14="http://schemas.microsoft.com/office/powerpoint/2010/main" val="3120759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ITE yellow change interval equation as it appears in ITE’s Determining Vehicle Change Intervals, 1985.   This form as the </a:t>
            </a:r>
            <a:r>
              <a:rPr lang="en-US" baseline="0" dirty="0" err="1"/>
              <a:t>gG</a:t>
            </a:r>
            <a:r>
              <a:rPr lang="en-US" baseline="0" dirty="0"/>
              <a:t> from </a:t>
            </a:r>
            <a:r>
              <a:rPr lang="en-US" baseline="0" dirty="0" err="1"/>
              <a:t>Parsonson</a:t>
            </a:r>
            <a:r>
              <a:rPr lang="en-US" baseline="0" dirty="0"/>
              <a:t> and Santiago.</a:t>
            </a:r>
          </a:p>
          <a:p>
            <a:r>
              <a:rPr lang="en-US" baseline="0" dirty="0"/>
              <a:t>Note that the equation is an equality.    Note the subscript v-naught for velocity.   The subscript indicates initial velocity before the vehicle begins decelerating.</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31</a:t>
            </a:fld>
            <a:endParaRPr lang="en-US"/>
          </a:p>
        </p:txBody>
      </p:sp>
    </p:spTree>
    <p:extLst>
      <p:ext uri="{BB962C8B-B14F-4D97-AF65-F5344CB8AC3E}">
        <p14:creationId xmlns:p14="http://schemas.microsoft.com/office/powerpoint/2010/main" val="2238996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ITE yellow change interval equation as it appears in ITE’s Determining Vehicle Change Intervals, 1985.   This form as the </a:t>
            </a:r>
            <a:r>
              <a:rPr lang="en-US" baseline="0" dirty="0" err="1"/>
              <a:t>gG</a:t>
            </a:r>
            <a:r>
              <a:rPr lang="en-US" baseline="0" dirty="0"/>
              <a:t> from </a:t>
            </a:r>
            <a:r>
              <a:rPr lang="en-US" baseline="0" dirty="0" err="1"/>
              <a:t>Parsonson</a:t>
            </a:r>
            <a:r>
              <a:rPr lang="en-US" baseline="0" dirty="0"/>
              <a:t> and Santiago.</a:t>
            </a:r>
          </a:p>
          <a:p>
            <a:r>
              <a:rPr lang="en-US" baseline="0" dirty="0"/>
              <a:t>Note that the equation is an equality.    Note the subscript v-naught for velocity.   The subscript indicates initial velocity before the vehicle begins decelerating.</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32</a:t>
            </a:fld>
            <a:endParaRPr lang="en-US"/>
          </a:p>
        </p:txBody>
      </p:sp>
    </p:spTree>
    <p:extLst>
      <p:ext uri="{BB962C8B-B14F-4D97-AF65-F5344CB8AC3E}">
        <p14:creationId xmlns:p14="http://schemas.microsoft.com/office/powerpoint/2010/main" val="3723849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ITE yellow change interval equation as it appears in ITE’s Determining Vehicle Change Intervals, 1985.   This form as the </a:t>
            </a:r>
            <a:r>
              <a:rPr lang="en-US" baseline="0" dirty="0" err="1"/>
              <a:t>gG</a:t>
            </a:r>
            <a:r>
              <a:rPr lang="en-US" baseline="0" dirty="0"/>
              <a:t> from </a:t>
            </a:r>
            <a:r>
              <a:rPr lang="en-US" baseline="0" dirty="0" err="1"/>
              <a:t>Parsonson</a:t>
            </a:r>
            <a:r>
              <a:rPr lang="en-US" baseline="0" dirty="0"/>
              <a:t> and Santiago.</a:t>
            </a:r>
          </a:p>
          <a:p>
            <a:r>
              <a:rPr lang="en-US" baseline="0" dirty="0"/>
              <a:t>Note that the equation is now an equality.</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34</a:t>
            </a:fld>
            <a:endParaRPr lang="en-US"/>
          </a:p>
        </p:txBody>
      </p:sp>
    </p:spTree>
    <p:extLst>
      <p:ext uri="{BB962C8B-B14F-4D97-AF65-F5344CB8AC3E}">
        <p14:creationId xmlns:p14="http://schemas.microsoft.com/office/powerpoint/2010/main" val="129410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ITE yellow change interval equation as it appears in ITE’s Determining Vehicle Change Intervals, 1985.   This form as the </a:t>
            </a:r>
            <a:r>
              <a:rPr lang="en-US" baseline="0" dirty="0" err="1"/>
              <a:t>gG</a:t>
            </a:r>
            <a:r>
              <a:rPr lang="en-US" baseline="0" dirty="0"/>
              <a:t> from </a:t>
            </a:r>
            <a:r>
              <a:rPr lang="en-US" baseline="0" dirty="0" err="1"/>
              <a:t>Parsonson</a:t>
            </a:r>
            <a:r>
              <a:rPr lang="en-US" baseline="0" dirty="0"/>
              <a:t> and Santiago.</a:t>
            </a:r>
          </a:p>
          <a:p>
            <a:r>
              <a:rPr lang="en-US" baseline="0" dirty="0"/>
              <a:t>Note that the equation is an equality.    Note the subscript v-naught for velocity.   The subscript indicates initial velocity before the vehicle begins decelerating.</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35</a:t>
            </a:fld>
            <a:endParaRPr lang="en-US"/>
          </a:p>
        </p:txBody>
      </p:sp>
    </p:spTree>
    <p:extLst>
      <p:ext uri="{BB962C8B-B14F-4D97-AF65-F5344CB8AC3E}">
        <p14:creationId xmlns:p14="http://schemas.microsoft.com/office/powerpoint/2010/main" val="1934648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a:t>
            </a:r>
          </a:p>
        </p:txBody>
      </p:sp>
      <p:sp>
        <p:nvSpPr>
          <p:cNvPr id="4" name="Slide Number Placeholder 3"/>
          <p:cNvSpPr>
            <a:spLocks noGrp="1"/>
          </p:cNvSpPr>
          <p:nvPr>
            <p:ph type="sldNum" sz="quarter" idx="10"/>
          </p:nvPr>
        </p:nvSpPr>
        <p:spPr/>
        <p:txBody>
          <a:bodyPr/>
          <a:lstStyle/>
          <a:p>
            <a:fld id="{15606B3F-3320-48D0-AC6B-BB2A21A039A0}" type="slidenum">
              <a:rPr lang="en-US" smtClean="0"/>
              <a:t>36</a:t>
            </a:fld>
            <a:endParaRPr lang="en-US"/>
          </a:p>
        </p:txBody>
      </p:sp>
    </p:spTree>
    <p:extLst>
      <p:ext uri="{BB962C8B-B14F-4D97-AF65-F5344CB8AC3E}">
        <p14:creationId xmlns:p14="http://schemas.microsoft.com/office/powerpoint/2010/main" val="2841288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Santa Clarita, California</a:t>
            </a:r>
          </a:p>
        </p:txBody>
      </p:sp>
      <p:sp>
        <p:nvSpPr>
          <p:cNvPr id="4" name="Slide Number Placeholder 3"/>
          <p:cNvSpPr>
            <a:spLocks noGrp="1"/>
          </p:cNvSpPr>
          <p:nvPr>
            <p:ph type="sldNum" sz="quarter" idx="10"/>
          </p:nvPr>
        </p:nvSpPr>
        <p:spPr/>
        <p:txBody>
          <a:bodyPr/>
          <a:lstStyle/>
          <a:p>
            <a:fld id="{15606B3F-3320-48D0-AC6B-BB2A21A039A0}" type="slidenum">
              <a:rPr lang="en-US" smtClean="0"/>
              <a:t>37</a:t>
            </a:fld>
            <a:endParaRPr lang="en-US"/>
          </a:p>
        </p:txBody>
      </p:sp>
    </p:spTree>
    <p:extLst>
      <p:ext uri="{BB962C8B-B14F-4D97-AF65-F5344CB8AC3E}">
        <p14:creationId xmlns:p14="http://schemas.microsoft.com/office/powerpoint/2010/main" val="108570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Limit our focus to just signalized intersections.   The design engineers assumes these things.  </a:t>
            </a:r>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6</a:t>
            </a:fld>
            <a:endParaRPr lang="en-US"/>
          </a:p>
        </p:txBody>
      </p:sp>
    </p:spTree>
    <p:extLst>
      <p:ext uri="{BB962C8B-B14F-4D97-AF65-F5344CB8AC3E}">
        <p14:creationId xmlns:p14="http://schemas.microsoft.com/office/powerpoint/2010/main" val="594698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06B3F-3320-48D0-AC6B-BB2A21A039A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1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Illustrate the difference between safely and legally.   From the movie “</a:t>
            </a:r>
            <a:r>
              <a:rPr lang="en-US" dirty="0" err="1"/>
              <a:t>Starman</a:t>
            </a:r>
            <a:r>
              <a:rPr lang="en-US" dirty="0"/>
              <a:t>”, 1984, Jeff Bridges plays the part of an alien visiting Earth.   Did Jeff drive legally?    Did Jeff drive safely?</a:t>
            </a:r>
          </a:p>
        </p:txBody>
      </p:sp>
      <p:sp>
        <p:nvSpPr>
          <p:cNvPr id="4" name="Slide Number Placeholder 3"/>
          <p:cNvSpPr>
            <a:spLocks noGrp="1"/>
          </p:cNvSpPr>
          <p:nvPr>
            <p:ph type="sldNum" sz="quarter" idx="10"/>
          </p:nvPr>
        </p:nvSpPr>
        <p:spPr/>
        <p:txBody>
          <a:bodyPr/>
          <a:lstStyle/>
          <a:p>
            <a:fld id="{15606B3F-3320-48D0-AC6B-BB2A21A039A0}" type="slidenum">
              <a:rPr lang="en-US" smtClean="0"/>
              <a:t>7</a:t>
            </a:fld>
            <a:endParaRPr lang="en-US"/>
          </a:p>
        </p:txBody>
      </p:sp>
    </p:spTree>
    <p:extLst>
      <p:ext uri="{BB962C8B-B14F-4D97-AF65-F5344CB8AC3E}">
        <p14:creationId xmlns:p14="http://schemas.microsoft.com/office/powerpoint/2010/main" val="1766532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real-life RLC clip from Long Island, New York.   May 2017.   Did the sedan driver drive safely?   Did the sedan driver drive legally?  Did the sedan driver drive comfortably?   Did the commercial truck drive safely?  Legally?   Comfortably?    The yellow light neither gives a commercial vehicle the distance to stop nor the time to reach the intersection before the light turns red.</a:t>
            </a:r>
          </a:p>
        </p:txBody>
      </p:sp>
      <p:sp>
        <p:nvSpPr>
          <p:cNvPr id="4" name="Slide Number Placeholder 3"/>
          <p:cNvSpPr>
            <a:spLocks noGrp="1"/>
          </p:cNvSpPr>
          <p:nvPr>
            <p:ph type="sldNum" sz="quarter" idx="10"/>
          </p:nvPr>
        </p:nvSpPr>
        <p:spPr/>
        <p:txBody>
          <a:bodyPr/>
          <a:lstStyle/>
          <a:p>
            <a:fld id="{15606B3F-3320-48D0-AC6B-BB2A21A039A0}" type="slidenum">
              <a:rPr lang="en-US" smtClean="0"/>
              <a:t>8</a:t>
            </a:fld>
            <a:endParaRPr lang="en-US"/>
          </a:p>
        </p:txBody>
      </p:sp>
    </p:spTree>
    <p:extLst>
      <p:ext uri="{BB962C8B-B14F-4D97-AF65-F5344CB8AC3E}">
        <p14:creationId xmlns:p14="http://schemas.microsoft.com/office/powerpoint/2010/main" val="21953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real-life RLC clip from Knightdale, North Carolina.   Same questions:   Did the sedan driver drive safely?    Legally?   Comfortably?    But about the bus driver?     Note that the sedan had just arrived at the intersection as the light turns red.    In order for this to happen, the sedan had to slam on his brakes.    Note the sedan is not parallel to the lane. </a:t>
            </a:r>
          </a:p>
        </p:txBody>
      </p:sp>
      <p:sp>
        <p:nvSpPr>
          <p:cNvPr id="4" name="Slide Number Placeholder 3"/>
          <p:cNvSpPr>
            <a:spLocks noGrp="1"/>
          </p:cNvSpPr>
          <p:nvPr>
            <p:ph type="sldNum" sz="quarter" idx="10"/>
          </p:nvPr>
        </p:nvSpPr>
        <p:spPr/>
        <p:txBody>
          <a:bodyPr/>
          <a:lstStyle/>
          <a:p>
            <a:fld id="{15606B3F-3320-48D0-AC6B-BB2A21A039A0}" type="slidenum">
              <a:rPr lang="en-US" smtClean="0"/>
              <a:t>9</a:t>
            </a:fld>
            <a:endParaRPr lang="en-US"/>
          </a:p>
        </p:txBody>
      </p:sp>
    </p:spTree>
    <p:extLst>
      <p:ext uri="{BB962C8B-B14F-4D97-AF65-F5344CB8AC3E}">
        <p14:creationId xmlns:p14="http://schemas.microsoft.com/office/powerpoint/2010/main" val="284382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199,999 of 200,000 red light camera clips look like this.    50% of drivers run red lights within a blink of an eye—imperceptible to the human eye.  70% run the light within fraction of a second.     Are the drivers driving safely?    Are the drivers driving comfortably?    The last driver got a ticket.    Did he drive legally?    The yellow failure causes drivers enter the intersection up to 4 seconds into the red.</a:t>
            </a:r>
          </a:p>
        </p:txBody>
      </p:sp>
      <p:sp>
        <p:nvSpPr>
          <p:cNvPr id="4" name="Slide Number Placeholder 3"/>
          <p:cNvSpPr>
            <a:spLocks noGrp="1"/>
          </p:cNvSpPr>
          <p:nvPr>
            <p:ph type="sldNum" sz="quarter" idx="10"/>
          </p:nvPr>
        </p:nvSpPr>
        <p:spPr/>
        <p:txBody>
          <a:bodyPr/>
          <a:lstStyle/>
          <a:p>
            <a:fld id="{15606B3F-3320-48D0-AC6B-BB2A21A039A0}" type="slidenum">
              <a:rPr lang="en-US" smtClean="0"/>
              <a:t>10</a:t>
            </a:fld>
            <a:endParaRPr lang="en-US"/>
          </a:p>
        </p:txBody>
      </p:sp>
    </p:spTree>
    <p:extLst>
      <p:ext uri="{BB962C8B-B14F-4D97-AF65-F5344CB8AC3E}">
        <p14:creationId xmlns:p14="http://schemas.microsoft.com/office/powerpoint/2010/main" val="2655661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developer of the AI and/or the deterministic systems, which one do you want the occupants of the vehicle to avoid?</a:t>
            </a:r>
          </a:p>
        </p:txBody>
      </p:sp>
      <p:sp>
        <p:nvSpPr>
          <p:cNvPr id="4" name="Slide Number Placeholder 3"/>
          <p:cNvSpPr>
            <a:spLocks noGrp="1"/>
          </p:cNvSpPr>
          <p:nvPr>
            <p:ph type="sldNum" sz="quarter" idx="10"/>
          </p:nvPr>
        </p:nvSpPr>
        <p:spPr/>
        <p:txBody>
          <a:bodyPr/>
          <a:lstStyle/>
          <a:p>
            <a:fld id="{15606B3F-3320-48D0-AC6B-BB2A21A039A0}" type="slidenum">
              <a:rPr lang="en-US" smtClean="0"/>
              <a:t>12</a:t>
            </a:fld>
            <a:endParaRPr lang="en-US"/>
          </a:p>
        </p:txBody>
      </p:sp>
    </p:spTree>
    <p:extLst>
      <p:ext uri="{BB962C8B-B14F-4D97-AF65-F5344CB8AC3E}">
        <p14:creationId xmlns:p14="http://schemas.microsoft.com/office/powerpoint/2010/main" val="405234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want to avoid now?</a:t>
            </a:r>
          </a:p>
        </p:txBody>
      </p:sp>
      <p:sp>
        <p:nvSpPr>
          <p:cNvPr id="4" name="Slide Number Placeholder 3"/>
          <p:cNvSpPr>
            <a:spLocks noGrp="1"/>
          </p:cNvSpPr>
          <p:nvPr>
            <p:ph type="sldNum" sz="quarter" idx="10"/>
          </p:nvPr>
        </p:nvSpPr>
        <p:spPr/>
        <p:txBody>
          <a:bodyPr/>
          <a:lstStyle/>
          <a:p>
            <a:fld id="{15606B3F-3320-48D0-AC6B-BB2A21A039A0}" type="slidenum">
              <a:rPr lang="en-US" smtClean="0"/>
              <a:t>13</a:t>
            </a:fld>
            <a:endParaRPr lang="en-US"/>
          </a:p>
        </p:txBody>
      </p:sp>
    </p:spTree>
    <p:extLst>
      <p:ext uri="{BB962C8B-B14F-4D97-AF65-F5344CB8AC3E}">
        <p14:creationId xmlns:p14="http://schemas.microsoft.com/office/powerpoint/2010/main" val="1761975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0A3CF9-3619-41C7-954B-F6AD70189DB1}"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137573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A8A1BD-EB10-473C-87F7-6F115DBBC26B}"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280470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188088-0EAD-4F02-8B07-D30CA08C44E3}"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08446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146BFB-C977-4EF4-ADCA-89C277C1114D}"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285607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E28DB0-2C70-4F3F-9427-EBBB127BD774}"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9546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60549A-4983-44D3-8F88-F2CDE777C4D5}"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3493847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1A3185-65B2-459C-A3D0-CF4B61E864C0}"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803130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5000B9-D652-4BB3-9FBF-B343C2479683}"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138169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21FC97-03B1-4889-9D91-8E78886DF22C}"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401043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0643-5729-4B7F-9B92-DFF78C5AC3C8}" type="datetime1">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110405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907D3B-0210-4B40-9433-234297E96279}" type="datetime1">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2718432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C11096-2048-4397-95F8-45A2A81DC4F3}" type="datetime1">
              <a:rPr lang="en-US" smtClean="0"/>
              <a:t>10/23/2017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364929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07136-B217-453E-902F-9A3B60EA6D3C}" type="datetime1">
              <a:rPr lang="en-US" smtClean="0"/>
              <a:t>10/23/2017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234496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5F93C-4261-4957-99EC-ED1AC675EDBF}" type="datetime1">
              <a:rPr lang="en-US" smtClean="0"/>
              <a:t>10/23/2017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417824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8751BC-4B45-489C-9A2F-94778DF8E5D8}" type="datetime1">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8FCB6-30EA-4FE5-9D7F-96FB5D3C7E63}" type="slidenum">
              <a:rPr lang="en-US" smtClean="0"/>
              <a:t>‹#›</a:t>
            </a:fld>
            <a:endParaRPr lang="en-US"/>
          </a:p>
        </p:txBody>
      </p:sp>
    </p:spTree>
    <p:extLst>
      <p:ext uri="{BB962C8B-B14F-4D97-AF65-F5344CB8AC3E}">
        <p14:creationId xmlns:p14="http://schemas.microsoft.com/office/powerpoint/2010/main" val="1878272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8FCB6-30EA-4FE5-9D7F-96FB5D3C7E63}" type="slidenum">
              <a:rPr lang="en-US" smtClean="0"/>
              <a:t>‹#›</a:t>
            </a:fld>
            <a:endParaRPr lang="en-US"/>
          </a:p>
        </p:txBody>
      </p:sp>
      <p:sp>
        <p:nvSpPr>
          <p:cNvPr id="5" name="Date Placeholder 4"/>
          <p:cNvSpPr>
            <a:spLocks noGrp="1"/>
          </p:cNvSpPr>
          <p:nvPr>
            <p:ph type="dt" sz="half" idx="10"/>
          </p:nvPr>
        </p:nvSpPr>
        <p:spPr/>
        <p:txBody>
          <a:bodyPr/>
          <a:lstStyle/>
          <a:p>
            <a:fld id="{988ABB08-3177-4E73-8500-F18B1D251828}" type="datetime1">
              <a:rPr lang="en-US" smtClean="0"/>
              <a:t>10/23/2017</a:t>
            </a:fld>
            <a:endParaRPr lang="en-US"/>
          </a:p>
        </p:txBody>
      </p:sp>
    </p:spTree>
    <p:extLst>
      <p:ext uri="{BB962C8B-B14F-4D97-AF65-F5344CB8AC3E}">
        <p14:creationId xmlns:p14="http://schemas.microsoft.com/office/powerpoint/2010/main" val="2199730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F6FBB3-5D01-40C0-84E5-DBD2E038B9CD}" type="datetime1">
              <a:rPr lang="en-US" smtClean="0"/>
              <a:t>10/23/2017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348FCB6-30EA-4FE5-9D7F-96FB5D3C7E63}" type="slidenum">
              <a:rPr lang="en-US" smtClean="0"/>
              <a:t>‹#›</a:t>
            </a:fld>
            <a:endParaRPr lang="en-US"/>
          </a:p>
        </p:txBody>
      </p:sp>
    </p:spTree>
    <p:extLst>
      <p:ext uri="{BB962C8B-B14F-4D97-AF65-F5344CB8AC3E}">
        <p14:creationId xmlns:p14="http://schemas.microsoft.com/office/powerpoint/2010/main" val="6445025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redlightrobber.com/" TargetMode="External"/><Relationship Id="rId4" Type="http://schemas.openxmlformats.org/officeDocument/2006/relationships/hyperlink" Target="http://talussoftware.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100.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0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omments" Target="../comments/commen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omments" Target="../comments/commen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omments" Target="../comments/commen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omments" Target="../comments/commen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omments" Target="../comments/comment8.xml"/></Relationships>
</file>

<file path=ppt/slides/_rels/slide3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comments" Target="../comments/comment9.xml"/><Relationship Id="rId4" Type="http://schemas.openxmlformats.org/officeDocument/2006/relationships/image" Target="../media/image310.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redlightrobber.com/" TargetMode="External"/><Relationship Id="rId4" Type="http://schemas.openxmlformats.org/officeDocument/2006/relationships/hyperlink" Target="http://talussoftware.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35403" y="2224391"/>
            <a:ext cx="7766936" cy="2503318"/>
          </a:xfrm>
          <a:noFill/>
        </p:spPr>
        <p:txBody>
          <a:bodyPr/>
          <a:lstStyle/>
          <a:p>
            <a:r>
              <a:rPr lang="en-US" dirty="0">
                <a:solidFill>
                  <a:schemeClr val="tx1"/>
                </a:solidFill>
              </a:rPr>
              <a:t>Signalized Intersections Prevent Travelling from Point A to B Legally</a:t>
            </a:r>
          </a:p>
        </p:txBody>
      </p:sp>
      <p:sp>
        <p:nvSpPr>
          <p:cNvPr id="3" name="Subtitle 2"/>
          <p:cNvSpPr>
            <a:spLocks noGrp="1"/>
          </p:cNvSpPr>
          <p:nvPr>
            <p:ph type="subTitle" idx="1"/>
          </p:nvPr>
        </p:nvSpPr>
        <p:spPr>
          <a:xfrm>
            <a:off x="272374" y="5121394"/>
            <a:ext cx="9329965" cy="919968"/>
          </a:xfrm>
        </p:spPr>
        <p:txBody>
          <a:bodyPr>
            <a:noAutofit/>
          </a:bodyPr>
          <a:lstStyle/>
          <a:p>
            <a:r>
              <a:rPr lang="en-US" sz="2400" dirty="0">
                <a:solidFill>
                  <a:srgbClr val="002060"/>
                </a:solidFill>
              </a:rPr>
              <a:t>Brian Ceccarelli, P.E., Principal Engineer</a:t>
            </a:r>
          </a:p>
          <a:p>
            <a:r>
              <a:rPr lang="en-US" sz="2400" dirty="0">
                <a:solidFill>
                  <a:srgbClr val="002060"/>
                </a:solidFill>
              </a:rPr>
              <a:t>Autonomous Vehicles Symposium, Michigan, October 25, 2017</a:t>
            </a:r>
          </a:p>
        </p:txBody>
      </p:sp>
      <p:sp>
        <p:nvSpPr>
          <p:cNvPr id="4" name="Slide Number Placeholder 3"/>
          <p:cNvSpPr>
            <a:spLocks noGrp="1"/>
          </p:cNvSpPr>
          <p:nvPr>
            <p:ph type="sldNum" sz="quarter" idx="12"/>
          </p:nvPr>
        </p:nvSpPr>
        <p:spPr/>
        <p:txBody>
          <a:bodyPr/>
          <a:lstStyle/>
          <a:p>
            <a:fld id="{0348FCB6-30EA-4FE5-9D7F-96FB5D3C7E63}" type="slidenum">
              <a:rPr lang="en-US" smtClean="0"/>
              <a:t>1</a:t>
            </a:fld>
            <a:endParaRPr lang="en-US"/>
          </a:p>
        </p:txBody>
      </p:sp>
      <p:pic>
        <p:nvPicPr>
          <p:cNvPr id="7" name="Picture 6">
            <a:extLst>
              <a:ext uri="{FF2B5EF4-FFF2-40B4-BE49-F238E27FC236}">
                <a16:creationId xmlns:a16="http://schemas.microsoft.com/office/drawing/2014/main" id="{875AA7E8-2748-474C-9CCE-A884996F4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27" y="731474"/>
            <a:ext cx="3828251" cy="1235167"/>
          </a:xfrm>
          <a:prstGeom prst="rect">
            <a:avLst/>
          </a:prstGeom>
        </p:spPr>
      </p:pic>
    </p:spTree>
    <p:extLst>
      <p:ext uri="{BB962C8B-B14F-4D97-AF65-F5344CB8AC3E}">
        <p14:creationId xmlns:p14="http://schemas.microsoft.com/office/powerpoint/2010/main" val="409273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10</a:t>
            </a:fld>
            <a:endParaRPr lang="en-US"/>
          </a:p>
        </p:txBody>
      </p:sp>
      <p:pic>
        <p:nvPicPr>
          <p:cNvPr id="4" name="R80">
            <a:hlinkClick r:id="" action="ppaction://media"/>
            <a:extLst>
              <a:ext uri="{FF2B5EF4-FFF2-40B4-BE49-F238E27FC236}">
                <a16:creationId xmlns:a16="http://schemas.microsoft.com/office/drawing/2014/main" id="{FD51656B-A815-408F-B2B6-7CBC26945A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8409" y="464014"/>
            <a:ext cx="9494196" cy="5340484"/>
          </a:xfrm>
          <a:prstGeom prst="rect">
            <a:avLst/>
          </a:prstGeom>
        </p:spPr>
      </p:pic>
    </p:spTree>
    <p:extLst>
      <p:ext uri="{BB962C8B-B14F-4D97-AF65-F5344CB8AC3E}">
        <p14:creationId xmlns:p14="http://schemas.microsoft.com/office/powerpoint/2010/main" val="2180583603"/>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11</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35" y="1099132"/>
            <a:ext cx="6183700" cy="161101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64" y="2627596"/>
            <a:ext cx="6225985" cy="2577946"/>
          </a:xfrm>
          <a:prstGeom prst="rect">
            <a:avLst/>
          </a:prstGeom>
        </p:spPr>
      </p:pic>
      <p:sp>
        <p:nvSpPr>
          <p:cNvPr id="9" name="TextBox 8"/>
          <p:cNvSpPr txBox="1"/>
          <p:nvPr/>
        </p:nvSpPr>
        <p:spPr>
          <a:xfrm>
            <a:off x="3957851" y="3307778"/>
            <a:ext cx="1583141" cy="336174"/>
          </a:xfrm>
          <a:prstGeom prst="rect">
            <a:avLst/>
          </a:prstGeom>
          <a:solidFill>
            <a:srgbClr val="FFFF00">
              <a:alpha val="28000"/>
            </a:srgbClr>
          </a:solidFill>
        </p:spPr>
        <p:txBody>
          <a:bodyPr wrap="square" rtlCol="0">
            <a:spAutoFit/>
          </a:bodyPr>
          <a:lstStyle/>
          <a:p>
            <a:endParaRPr lang="en-US" dirty="0"/>
          </a:p>
        </p:txBody>
      </p:sp>
      <p:sp>
        <p:nvSpPr>
          <p:cNvPr id="10" name="TextBox 9"/>
          <p:cNvSpPr txBox="1"/>
          <p:nvPr/>
        </p:nvSpPr>
        <p:spPr>
          <a:xfrm>
            <a:off x="1487606" y="5527343"/>
            <a:ext cx="6032310" cy="646331"/>
          </a:xfrm>
          <a:prstGeom prst="rect">
            <a:avLst/>
          </a:prstGeom>
          <a:noFill/>
        </p:spPr>
        <p:txBody>
          <a:bodyPr wrap="square" rtlCol="0">
            <a:spAutoFit/>
          </a:bodyPr>
          <a:lstStyle/>
          <a:p>
            <a:r>
              <a:rPr lang="en-US" dirty="0"/>
              <a:t>Institute of Transportation Engineers,</a:t>
            </a:r>
          </a:p>
          <a:p>
            <a:r>
              <a:rPr lang="en-US" i="1" dirty="0"/>
              <a:t>Transportation and Traffic Engineering Handbook</a:t>
            </a:r>
            <a:r>
              <a:rPr lang="en-US" dirty="0"/>
              <a:t>, 1982 </a:t>
            </a:r>
          </a:p>
        </p:txBody>
      </p:sp>
      <p:pic>
        <p:nvPicPr>
          <p:cNvPr id="4" name="TEH1982">
            <a:hlinkClick r:id="" action="ppaction://media"/>
            <a:extLst>
              <a:ext uri="{FF2B5EF4-FFF2-40B4-BE49-F238E27FC236}">
                <a16:creationId xmlns:a16="http://schemas.microsoft.com/office/drawing/2014/main" id="{8A1A484F-AD24-4A51-BC9D-0AFDA1B195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33720" y="1944342"/>
            <a:ext cx="5397106" cy="3035872"/>
          </a:xfrm>
          <a:prstGeom prst="rect">
            <a:avLst/>
          </a:prstGeom>
        </p:spPr>
      </p:pic>
    </p:spTree>
    <p:extLst>
      <p:ext uri="{BB962C8B-B14F-4D97-AF65-F5344CB8AC3E}">
        <p14:creationId xmlns:p14="http://schemas.microsoft.com/office/powerpoint/2010/main" val="3525082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2F49C0-94C8-42AD-9006-776830FCAF19}"/>
              </a:ext>
            </a:extLst>
          </p:cNvPr>
          <p:cNvSpPr>
            <a:spLocks noGrp="1"/>
          </p:cNvSpPr>
          <p:nvPr>
            <p:ph type="sldNum" sz="quarter" idx="12"/>
          </p:nvPr>
        </p:nvSpPr>
        <p:spPr/>
        <p:txBody>
          <a:bodyPr/>
          <a:lstStyle/>
          <a:p>
            <a:fld id="{0348FCB6-30EA-4FE5-9D7F-96FB5D3C7E63}" type="slidenum">
              <a:rPr lang="en-US" smtClean="0"/>
              <a:t>12</a:t>
            </a:fld>
            <a:endParaRPr lang="en-US"/>
          </a:p>
        </p:txBody>
      </p:sp>
      <p:pic>
        <p:nvPicPr>
          <p:cNvPr id="4" name="Picture 3" descr="A person wearing a hat&#10;&#10;Description generated with very high confidence">
            <a:extLst>
              <a:ext uri="{FF2B5EF4-FFF2-40B4-BE49-F238E27FC236}">
                <a16:creationId xmlns:a16="http://schemas.microsoft.com/office/drawing/2014/main" id="{A37A792E-6D0B-4454-8E69-6495327E7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817" y="669285"/>
            <a:ext cx="2235451" cy="2984872"/>
          </a:xfrm>
          <a:prstGeom prst="rect">
            <a:avLst/>
          </a:prstGeom>
        </p:spPr>
      </p:pic>
      <p:pic>
        <p:nvPicPr>
          <p:cNvPr id="6" name="Picture 5" descr="A person wearing a suit and tie&#10;&#10;Description generated with very high confidence">
            <a:extLst>
              <a:ext uri="{FF2B5EF4-FFF2-40B4-BE49-F238E27FC236}">
                <a16:creationId xmlns:a16="http://schemas.microsoft.com/office/drawing/2014/main" id="{5C88EE6E-AAA5-48C2-8DDA-F61270D26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482" y="669284"/>
            <a:ext cx="2266172" cy="2984872"/>
          </a:xfrm>
          <a:prstGeom prst="rect">
            <a:avLst/>
          </a:prstGeom>
        </p:spPr>
      </p:pic>
      <p:pic>
        <p:nvPicPr>
          <p:cNvPr id="9" name="Picture 8" descr="A car driving down a busy street filled with lots of traffic&#10;&#10;Description generated with very high confidence">
            <a:extLst>
              <a:ext uri="{FF2B5EF4-FFF2-40B4-BE49-F238E27FC236}">
                <a16:creationId xmlns:a16="http://schemas.microsoft.com/office/drawing/2014/main" id="{B5D30D13-24EB-4440-80CB-265183AFC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160" y="3838194"/>
            <a:ext cx="3810000" cy="2857500"/>
          </a:xfrm>
          <a:prstGeom prst="rect">
            <a:avLst/>
          </a:prstGeom>
        </p:spPr>
      </p:pic>
    </p:spTree>
    <p:extLst>
      <p:ext uri="{BB962C8B-B14F-4D97-AF65-F5344CB8AC3E}">
        <p14:creationId xmlns:p14="http://schemas.microsoft.com/office/powerpoint/2010/main" val="2161561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2F49C0-94C8-42AD-9006-776830FCAF19}"/>
              </a:ext>
            </a:extLst>
          </p:cNvPr>
          <p:cNvSpPr>
            <a:spLocks noGrp="1"/>
          </p:cNvSpPr>
          <p:nvPr>
            <p:ph type="sldNum" sz="quarter" idx="12"/>
          </p:nvPr>
        </p:nvSpPr>
        <p:spPr/>
        <p:txBody>
          <a:bodyPr/>
          <a:lstStyle/>
          <a:p>
            <a:fld id="{0348FCB6-30EA-4FE5-9D7F-96FB5D3C7E63}" type="slidenum">
              <a:rPr lang="en-US" smtClean="0"/>
              <a:t>13</a:t>
            </a:fld>
            <a:endParaRPr lang="en-US"/>
          </a:p>
        </p:txBody>
      </p:sp>
      <p:pic>
        <p:nvPicPr>
          <p:cNvPr id="6" name="Picture 5" descr="A person wearing a suit and tie&#10;&#10;Description generated with very high confidence">
            <a:extLst>
              <a:ext uri="{FF2B5EF4-FFF2-40B4-BE49-F238E27FC236}">
                <a16:creationId xmlns:a16="http://schemas.microsoft.com/office/drawing/2014/main" id="{5C88EE6E-AAA5-48C2-8DDA-F61270D26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482" y="669284"/>
            <a:ext cx="2266172" cy="2984872"/>
          </a:xfrm>
          <a:prstGeom prst="rect">
            <a:avLst/>
          </a:prstGeom>
        </p:spPr>
      </p:pic>
      <p:pic>
        <p:nvPicPr>
          <p:cNvPr id="5" name="Picture 4" descr="A sign on a pole&#10;&#10;Description generated with high confidence">
            <a:extLst>
              <a:ext uri="{FF2B5EF4-FFF2-40B4-BE49-F238E27FC236}">
                <a16:creationId xmlns:a16="http://schemas.microsoft.com/office/drawing/2014/main" id="{1F9D59B7-14E8-42CF-844F-B90E72BAC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492" y="861646"/>
            <a:ext cx="2046537" cy="2725616"/>
          </a:xfrm>
          <a:prstGeom prst="rect">
            <a:avLst/>
          </a:prstGeom>
        </p:spPr>
      </p:pic>
      <p:sp>
        <p:nvSpPr>
          <p:cNvPr id="3" name="TextBox 2">
            <a:extLst>
              <a:ext uri="{FF2B5EF4-FFF2-40B4-BE49-F238E27FC236}">
                <a16:creationId xmlns:a16="http://schemas.microsoft.com/office/drawing/2014/main" id="{61112DA8-1824-4D61-B145-62639F5470FD}"/>
              </a:ext>
            </a:extLst>
          </p:cNvPr>
          <p:cNvSpPr txBox="1"/>
          <p:nvPr/>
        </p:nvSpPr>
        <p:spPr>
          <a:xfrm>
            <a:off x="8268162" y="869058"/>
            <a:ext cx="2011680" cy="2862322"/>
          </a:xfrm>
          <a:prstGeom prst="rect">
            <a:avLst/>
          </a:prstGeom>
          <a:noFill/>
        </p:spPr>
        <p:txBody>
          <a:bodyPr wrap="square" rtlCol="0">
            <a:spAutoFit/>
          </a:bodyPr>
          <a:lstStyle/>
          <a:p>
            <a:r>
              <a:rPr lang="en-US" dirty="0"/>
              <a:t>Govt/RLC industry will punish AV manufacturers &gt; $2 billion each year for systematic defects introduced by traffic engineers.</a:t>
            </a:r>
          </a:p>
        </p:txBody>
      </p:sp>
      <p:pic>
        <p:nvPicPr>
          <p:cNvPr id="7" name="Picture 6" descr="A car driving down a busy street filled with lots of traffic&#10;&#10;Description generated with very high confidence">
            <a:extLst>
              <a:ext uri="{FF2B5EF4-FFF2-40B4-BE49-F238E27FC236}">
                <a16:creationId xmlns:a16="http://schemas.microsoft.com/office/drawing/2014/main" id="{A76DB393-0FD1-428B-8934-0674C7B49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888" y="3829050"/>
            <a:ext cx="3810000" cy="2857500"/>
          </a:xfrm>
          <a:prstGeom prst="rect">
            <a:avLst/>
          </a:prstGeom>
        </p:spPr>
      </p:pic>
    </p:spTree>
    <p:extLst>
      <p:ext uri="{BB962C8B-B14F-4D97-AF65-F5344CB8AC3E}">
        <p14:creationId xmlns:p14="http://schemas.microsoft.com/office/powerpoint/2010/main" val="416736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r driving down a busy street filled with lots of traffic&#10;&#10;Description generated with very high confidence">
            <a:extLst>
              <a:ext uri="{FF2B5EF4-FFF2-40B4-BE49-F238E27FC236}">
                <a16:creationId xmlns:a16="http://schemas.microsoft.com/office/drawing/2014/main" id="{A3F669B7-A301-42F0-9EA9-B930DE976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497" y="4086514"/>
            <a:ext cx="2849880" cy="2137410"/>
          </a:xfrm>
          <a:prstGeom prst="rect">
            <a:avLst/>
          </a:prstGeom>
        </p:spPr>
      </p:pic>
      <p:sp>
        <p:nvSpPr>
          <p:cNvPr id="2" name="Slide Number Placeholder 1">
            <a:extLst>
              <a:ext uri="{FF2B5EF4-FFF2-40B4-BE49-F238E27FC236}">
                <a16:creationId xmlns:a16="http://schemas.microsoft.com/office/drawing/2014/main" id="{BB2F49C0-94C8-42AD-9006-776830FCAF19}"/>
              </a:ext>
            </a:extLst>
          </p:cNvPr>
          <p:cNvSpPr>
            <a:spLocks noGrp="1"/>
          </p:cNvSpPr>
          <p:nvPr>
            <p:ph type="sldNum" sz="quarter" idx="12"/>
          </p:nvPr>
        </p:nvSpPr>
        <p:spPr/>
        <p:txBody>
          <a:bodyPr/>
          <a:lstStyle/>
          <a:p>
            <a:fld id="{0348FCB6-30EA-4FE5-9D7F-96FB5D3C7E63}" type="slidenum">
              <a:rPr lang="en-US" smtClean="0"/>
              <a:t>14</a:t>
            </a:fld>
            <a:endParaRPr lang="en-US"/>
          </a:p>
        </p:txBody>
      </p:sp>
      <p:pic>
        <p:nvPicPr>
          <p:cNvPr id="4" name="Picture 3" descr="A person wearing a hat&#10;&#10;Description generated with very high confidence">
            <a:extLst>
              <a:ext uri="{FF2B5EF4-FFF2-40B4-BE49-F238E27FC236}">
                <a16:creationId xmlns:a16="http://schemas.microsoft.com/office/drawing/2014/main" id="{A37A792E-6D0B-4454-8E69-6495327E7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528" y="1045437"/>
            <a:ext cx="1953740" cy="2608719"/>
          </a:xfrm>
          <a:prstGeom prst="rect">
            <a:avLst/>
          </a:prstGeom>
        </p:spPr>
      </p:pic>
      <p:pic>
        <p:nvPicPr>
          <p:cNvPr id="6" name="Picture 5" descr="A person wearing a suit and tie&#10;&#10;Description generated with very high confidence">
            <a:extLst>
              <a:ext uri="{FF2B5EF4-FFF2-40B4-BE49-F238E27FC236}">
                <a16:creationId xmlns:a16="http://schemas.microsoft.com/office/drawing/2014/main" id="{5C88EE6E-AAA5-48C2-8DDA-F61270D26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910" y="1113726"/>
            <a:ext cx="1928743" cy="2540430"/>
          </a:xfrm>
          <a:prstGeom prst="rect">
            <a:avLst/>
          </a:prstGeom>
        </p:spPr>
      </p:pic>
      <p:sp>
        <p:nvSpPr>
          <p:cNvPr id="3" name="Rectangle 2">
            <a:extLst>
              <a:ext uri="{FF2B5EF4-FFF2-40B4-BE49-F238E27FC236}">
                <a16:creationId xmlns:a16="http://schemas.microsoft.com/office/drawing/2014/main" id="{9498AB2D-79D9-4C2F-AE84-9C7684CAA025}"/>
              </a:ext>
            </a:extLst>
          </p:cNvPr>
          <p:cNvSpPr/>
          <p:nvPr/>
        </p:nvSpPr>
        <p:spPr>
          <a:xfrm>
            <a:off x="2813474" y="1954252"/>
            <a:ext cx="906018" cy="1569660"/>
          </a:xfrm>
          <a:prstGeom prst="rect">
            <a:avLst/>
          </a:prstGeom>
          <a:noFill/>
        </p:spPr>
        <p:txBody>
          <a:bodyPr wrap="none" lIns="91440" tIns="45720" rIns="91440" bIns="45720">
            <a:spAutoFit/>
          </a:bodyPr>
          <a:lstStyle/>
          <a:p>
            <a:pPr algn="ctr"/>
            <a:r>
              <a:rPr lang="en-US" sz="9600" b="1" cap="none" spc="0" dirty="0">
                <a:ln w="22225">
                  <a:solidFill>
                    <a:schemeClr val="accent2"/>
                  </a:solidFill>
                  <a:prstDash val="solid"/>
                </a:ln>
                <a:solidFill>
                  <a:srgbClr val="FFFF00"/>
                </a:solidFill>
                <a:effectLst/>
              </a:rPr>
              <a:t>1</a:t>
            </a:r>
          </a:p>
        </p:txBody>
      </p:sp>
      <p:sp>
        <p:nvSpPr>
          <p:cNvPr id="9" name="Rectangle 8">
            <a:extLst>
              <a:ext uri="{FF2B5EF4-FFF2-40B4-BE49-F238E27FC236}">
                <a16:creationId xmlns:a16="http://schemas.microsoft.com/office/drawing/2014/main" id="{E3E3E9CF-CBD1-4DAC-B5C1-B86B878BB74D}"/>
              </a:ext>
            </a:extLst>
          </p:cNvPr>
          <p:cNvSpPr/>
          <p:nvPr/>
        </p:nvSpPr>
        <p:spPr>
          <a:xfrm>
            <a:off x="6900132" y="1962972"/>
            <a:ext cx="830134"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rgbClr val="FFFF00"/>
                </a:solidFill>
                <a:effectLst/>
              </a:rPr>
              <a:t>2</a:t>
            </a:r>
          </a:p>
        </p:txBody>
      </p:sp>
      <p:sp>
        <p:nvSpPr>
          <p:cNvPr id="10" name="Rectangle 9">
            <a:extLst>
              <a:ext uri="{FF2B5EF4-FFF2-40B4-BE49-F238E27FC236}">
                <a16:creationId xmlns:a16="http://schemas.microsoft.com/office/drawing/2014/main" id="{9C7B42FF-BB29-4311-9A89-360D1F8C69AA}"/>
              </a:ext>
            </a:extLst>
          </p:cNvPr>
          <p:cNvSpPr/>
          <p:nvPr/>
        </p:nvSpPr>
        <p:spPr>
          <a:xfrm>
            <a:off x="4923370" y="4284683"/>
            <a:ext cx="830134"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rgbClr val="FFFF00"/>
                </a:solidFill>
              </a:rPr>
              <a:t>3</a:t>
            </a:r>
            <a:endParaRPr lang="en-US" sz="9600" b="1" cap="none" spc="0" dirty="0">
              <a:ln w="22225">
                <a:solidFill>
                  <a:schemeClr val="accent2"/>
                </a:solidFill>
                <a:prstDash val="solid"/>
              </a:ln>
              <a:solidFill>
                <a:srgbClr val="FFFF00"/>
              </a:solidFill>
              <a:effectLst/>
            </a:endParaRPr>
          </a:p>
        </p:txBody>
      </p:sp>
      <p:sp>
        <p:nvSpPr>
          <p:cNvPr id="7" name="TextBox 6">
            <a:extLst>
              <a:ext uri="{FF2B5EF4-FFF2-40B4-BE49-F238E27FC236}">
                <a16:creationId xmlns:a16="http://schemas.microsoft.com/office/drawing/2014/main" id="{3F3DE7DA-58D1-4279-A979-9EF77C9950EC}"/>
              </a:ext>
            </a:extLst>
          </p:cNvPr>
          <p:cNvSpPr txBox="1"/>
          <p:nvPr/>
        </p:nvSpPr>
        <p:spPr>
          <a:xfrm>
            <a:off x="2753897" y="331793"/>
            <a:ext cx="5871226" cy="646331"/>
          </a:xfrm>
          <a:prstGeom prst="rect">
            <a:avLst/>
          </a:prstGeom>
          <a:noFill/>
        </p:spPr>
        <p:txBody>
          <a:bodyPr wrap="square" rtlCol="0">
            <a:spAutoFit/>
          </a:bodyPr>
          <a:lstStyle/>
          <a:p>
            <a:r>
              <a:rPr lang="en-US" sz="3600" dirty="0"/>
              <a:t>AV Manufacturers’ Priorities</a:t>
            </a:r>
          </a:p>
        </p:txBody>
      </p:sp>
    </p:spTree>
    <p:extLst>
      <p:ext uri="{BB962C8B-B14F-4D97-AF65-F5344CB8AC3E}">
        <p14:creationId xmlns:p14="http://schemas.microsoft.com/office/powerpoint/2010/main" val="3464319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ar driving down a busy street filled with lots of traffic&#10;&#10;Description generated with very high confidence">
            <a:extLst>
              <a:ext uri="{FF2B5EF4-FFF2-40B4-BE49-F238E27FC236}">
                <a16:creationId xmlns:a16="http://schemas.microsoft.com/office/drawing/2014/main" id="{2749D1F5-E5DD-491E-B2C8-75DEF1A54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536" y="1793248"/>
            <a:ext cx="3810000" cy="2857500"/>
          </a:xfrm>
          <a:prstGeom prst="rect">
            <a:avLst/>
          </a:prstGeom>
        </p:spPr>
      </p:pic>
      <p:sp>
        <p:nvSpPr>
          <p:cNvPr id="2" name="Slide Number Placeholder 1">
            <a:extLst>
              <a:ext uri="{FF2B5EF4-FFF2-40B4-BE49-F238E27FC236}">
                <a16:creationId xmlns:a16="http://schemas.microsoft.com/office/drawing/2014/main" id="{BB2F49C0-94C8-42AD-9006-776830FCAF19}"/>
              </a:ext>
            </a:extLst>
          </p:cNvPr>
          <p:cNvSpPr>
            <a:spLocks noGrp="1"/>
          </p:cNvSpPr>
          <p:nvPr>
            <p:ph type="sldNum" sz="quarter" idx="12"/>
          </p:nvPr>
        </p:nvSpPr>
        <p:spPr/>
        <p:txBody>
          <a:bodyPr/>
          <a:lstStyle/>
          <a:p>
            <a:fld id="{0348FCB6-30EA-4FE5-9D7F-96FB5D3C7E63}" type="slidenum">
              <a:rPr lang="en-US" smtClean="0"/>
              <a:t>15</a:t>
            </a:fld>
            <a:endParaRPr lang="en-US"/>
          </a:p>
        </p:txBody>
      </p:sp>
      <p:pic>
        <p:nvPicPr>
          <p:cNvPr id="4" name="Picture 3" descr="A person wearing a hat&#10;&#10;Description generated with very high confidence">
            <a:extLst>
              <a:ext uri="{FF2B5EF4-FFF2-40B4-BE49-F238E27FC236}">
                <a16:creationId xmlns:a16="http://schemas.microsoft.com/office/drawing/2014/main" id="{A37A792E-6D0B-4454-8E69-6495327E7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6318" y="4828774"/>
            <a:ext cx="1081797" cy="1446052"/>
          </a:xfrm>
          <a:prstGeom prst="rect">
            <a:avLst/>
          </a:prstGeom>
        </p:spPr>
      </p:pic>
      <p:pic>
        <p:nvPicPr>
          <p:cNvPr id="6" name="Picture 5" descr="A person wearing a suit and tie&#10;&#10;Description generated with very high confidence">
            <a:extLst>
              <a:ext uri="{FF2B5EF4-FFF2-40B4-BE49-F238E27FC236}">
                <a16:creationId xmlns:a16="http://schemas.microsoft.com/office/drawing/2014/main" id="{5C88EE6E-AAA5-48C2-8DDA-F61270D26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411" y="1793248"/>
            <a:ext cx="1928743" cy="2540430"/>
          </a:xfrm>
          <a:prstGeom prst="rect">
            <a:avLst/>
          </a:prstGeom>
        </p:spPr>
      </p:pic>
      <p:sp>
        <p:nvSpPr>
          <p:cNvPr id="3" name="Rectangle 2">
            <a:extLst>
              <a:ext uri="{FF2B5EF4-FFF2-40B4-BE49-F238E27FC236}">
                <a16:creationId xmlns:a16="http://schemas.microsoft.com/office/drawing/2014/main" id="{9498AB2D-79D9-4C2F-AE84-9C7684CAA025}"/>
              </a:ext>
            </a:extLst>
          </p:cNvPr>
          <p:cNvSpPr/>
          <p:nvPr/>
        </p:nvSpPr>
        <p:spPr>
          <a:xfrm>
            <a:off x="7679448" y="2529192"/>
            <a:ext cx="911215" cy="159021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rgbClr val="FFFF00"/>
                </a:solidFill>
              </a:rPr>
              <a:t>2</a:t>
            </a:r>
            <a:endParaRPr lang="en-US" sz="9600" b="1" cap="none" spc="0" dirty="0">
              <a:ln w="22225">
                <a:solidFill>
                  <a:schemeClr val="accent2"/>
                </a:solidFill>
                <a:prstDash val="solid"/>
              </a:ln>
              <a:solidFill>
                <a:srgbClr val="FFFF00"/>
              </a:solidFill>
              <a:effectLst/>
            </a:endParaRPr>
          </a:p>
        </p:txBody>
      </p:sp>
      <p:sp>
        <p:nvSpPr>
          <p:cNvPr id="9" name="Rectangle 8">
            <a:extLst>
              <a:ext uri="{FF2B5EF4-FFF2-40B4-BE49-F238E27FC236}">
                <a16:creationId xmlns:a16="http://schemas.microsoft.com/office/drawing/2014/main" id="{E3E3E9CF-CBD1-4DAC-B5C1-B86B878BB74D}"/>
              </a:ext>
            </a:extLst>
          </p:cNvPr>
          <p:cNvSpPr/>
          <p:nvPr/>
        </p:nvSpPr>
        <p:spPr>
          <a:xfrm>
            <a:off x="5309685" y="5204298"/>
            <a:ext cx="935061" cy="1323439"/>
          </a:xfrm>
          <a:prstGeom prst="rect">
            <a:avLst/>
          </a:prstGeom>
          <a:noFill/>
        </p:spPr>
        <p:txBody>
          <a:bodyPr wrap="square" lIns="91440" tIns="45720" rIns="91440" bIns="45720">
            <a:spAutoFit/>
          </a:bodyPr>
          <a:lstStyle/>
          <a:p>
            <a:pPr algn="ctr"/>
            <a:r>
              <a:rPr lang="en-US" sz="8000" b="1" dirty="0">
                <a:ln w="22225">
                  <a:solidFill>
                    <a:schemeClr val="accent2"/>
                  </a:solidFill>
                  <a:prstDash val="solid"/>
                </a:ln>
                <a:solidFill>
                  <a:srgbClr val="FFFF00"/>
                </a:solidFill>
              </a:rPr>
              <a:t>8</a:t>
            </a:r>
            <a:endParaRPr lang="en-US" sz="8000" b="1" cap="none" spc="0" dirty="0">
              <a:ln w="22225">
                <a:solidFill>
                  <a:schemeClr val="accent2"/>
                </a:solidFill>
                <a:prstDash val="solid"/>
              </a:ln>
              <a:solidFill>
                <a:srgbClr val="FFFF00"/>
              </a:solidFill>
              <a:effectLst/>
            </a:endParaRPr>
          </a:p>
        </p:txBody>
      </p:sp>
      <p:sp>
        <p:nvSpPr>
          <p:cNvPr id="10" name="Rectangle 9">
            <a:extLst>
              <a:ext uri="{FF2B5EF4-FFF2-40B4-BE49-F238E27FC236}">
                <a16:creationId xmlns:a16="http://schemas.microsoft.com/office/drawing/2014/main" id="{9C7B42FF-BB29-4311-9A89-360D1F8C69AA}"/>
              </a:ext>
            </a:extLst>
          </p:cNvPr>
          <p:cNvSpPr/>
          <p:nvPr/>
        </p:nvSpPr>
        <p:spPr>
          <a:xfrm>
            <a:off x="3677035" y="2278633"/>
            <a:ext cx="830134"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rgbClr val="FFFF00"/>
                </a:solidFill>
                <a:effectLst/>
              </a:rPr>
              <a:t>1</a:t>
            </a:r>
          </a:p>
        </p:txBody>
      </p:sp>
      <p:sp>
        <p:nvSpPr>
          <p:cNvPr id="7" name="TextBox 6">
            <a:extLst>
              <a:ext uri="{FF2B5EF4-FFF2-40B4-BE49-F238E27FC236}">
                <a16:creationId xmlns:a16="http://schemas.microsoft.com/office/drawing/2014/main" id="{3F3DE7DA-58D1-4279-A979-9EF77C9950EC}"/>
              </a:ext>
            </a:extLst>
          </p:cNvPr>
          <p:cNvSpPr txBox="1"/>
          <p:nvPr/>
        </p:nvSpPr>
        <p:spPr>
          <a:xfrm>
            <a:off x="2478025" y="238610"/>
            <a:ext cx="5888735" cy="646331"/>
          </a:xfrm>
          <a:prstGeom prst="rect">
            <a:avLst/>
          </a:prstGeom>
          <a:noFill/>
        </p:spPr>
        <p:txBody>
          <a:bodyPr wrap="square" rtlCol="0">
            <a:spAutoFit/>
          </a:bodyPr>
          <a:lstStyle/>
          <a:p>
            <a:r>
              <a:rPr lang="en-US" sz="3600" dirty="0"/>
              <a:t>Traffic Engineers’ Priorities</a:t>
            </a:r>
          </a:p>
        </p:txBody>
      </p:sp>
      <p:sp>
        <p:nvSpPr>
          <p:cNvPr id="5" name="TextBox 4">
            <a:extLst>
              <a:ext uri="{FF2B5EF4-FFF2-40B4-BE49-F238E27FC236}">
                <a16:creationId xmlns:a16="http://schemas.microsoft.com/office/drawing/2014/main" id="{D4A0FB6C-2D8E-4204-B9A3-23BDDF7B1B99}"/>
              </a:ext>
            </a:extLst>
          </p:cNvPr>
          <p:cNvSpPr txBox="1"/>
          <p:nvPr/>
        </p:nvSpPr>
        <p:spPr>
          <a:xfrm>
            <a:off x="5701382" y="826731"/>
            <a:ext cx="2665378" cy="369332"/>
          </a:xfrm>
          <a:prstGeom prst="rect">
            <a:avLst/>
          </a:prstGeom>
          <a:noFill/>
        </p:spPr>
        <p:txBody>
          <a:bodyPr wrap="square" rtlCol="0">
            <a:spAutoFit/>
          </a:bodyPr>
          <a:lstStyle/>
          <a:p>
            <a:r>
              <a:rPr lang="en-US" dirty="0"/>
              <a:t>TxDOT Report 0-4372-2</a:t>
            </a:r>
          </a:p>
        </p:txBody>
      </p:sp>
    </p:spTree>
    <p:extLst>
      <p:ext uri="{BB962C8B-B14F-4D97-AF65-F5344CB8AC3E}">
        <p14:creationId xmlns:p14="http://schemas.microsoft.com/office/powerpoint/2010/main" val="4273318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16</a:t>
            </a:fld>
            <a:endParaRPr lang="en-US"/>
          </a:p>
        </p:txBody>
      </p:sp>
      <p:sp>
        <p:nvSpPr>
          <p:cNvPr id="4" name="TextBox 3"/>
          <p:cNvSpPr txBox="1"/>
          <p:nvPr/>
        </p:nvSpPr>
        <p:spPr>
          <a:xfrm>
            <a:off x="4103075" y="2881236"/>
            <a:ext cx="3059723" cy="1569660"/>
          </a:xfrm>
          <a:prstGeom prst="rect">
            <a:avLst/>
          </a:prstGeom>
          <a:noFill/>
        </p:spPr>
        <p:txBody>
          <a:bodyPr wrap="square" rtlCol="0">
            <a:spAutoFit/>
          </a:bodyPr>
          <a:lstStyle/>
          <a:p>
            <a:r>
              <a:rPr lang="en-US" sz="9600" dirty="0">
                <a:solidFill>
                  <a:srgbClr val="C00000"/>
                </a:solidFill>
              </a:rPr>
              <a:t>1959</a:t>
            </a:r>
          </a:p>
        </p:txBody>
      </p:sp>
      <p:sp>
        <p:nvSpPr>
          <p:cNvPr id="5" name="TextBox 4"/>
          <p:cNvSpPr txBox="1"/>
          <p:nvPr/>
        </p:nvSpPr>
        <p:spPr>
          <a:xfrm>
            <a:off x="1758462" y="1967915"/>
            <a:ext cx="8557846" cy="646331"/>
          </a:xfrm>
          <a:prstGeom prst="rect">
            <a:avLst/>
          </a:prstGeom>
          <a:noFill/>
        </p:spPr>
        <p:txBody>
          <a:bodyPr wrap="square" rtlCol="0">
            <a:spAutoFit/>
          </a:bodyPr>
          <a:lstStyle/>
          <a:p>
            <a:r>
              <a:rPr lang="en-US" sz="3600" dirty="0"/>
              <a:t>The Yellow Change Interval Equation</a:t>
            </a:r>
          </a:p>
        </p:txBody>
      </p:sp>
    </p:spTree>
    <p:extLst>
      <p:ext uri="{BB962C8B-B14F-4D97-AF65-F5344CB8AC3E}">
        <p14:creationId xmlns:p14="http://schemas.microsoft.com/office/powerpoint/2010/main" val="311923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17</a:t>
            </a:fld>
            <a:endParaRPr lang="en-US"/>
          </a:p>
        </p:txBody>
      </p:sp>
      <p:sp>
        <p:nvSpPr>
          <p:cNvPr id="4" name="TextBox 3"/>
          <p:cNvSpPr txBox="1"/>
          <p:nvPr/>
        </p:nvSpPr>
        <p:spPr>
          <a:xfrm>
            <a:off x="914400" y="1924890"/>
            <a:ext cx="9401907" cy="3970318"/>
          </a:xfrm>
          <a:prstGeom prst="rect">
            <a:avLst/>
          </a:prstGeom>
          <a:noFill/>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Requirements:</a:t>
            </a:r>
          </a:p>
          <a:p>
            <a:endParaRPr lang="en-US" sz="3600" dirty="0">
              <a:solidFill>
                <a:srgbClr val="C00000"/>
              </a:solidFill>
              <a:latin typeface="Arial" panose="020B0604020202020204" pitchFamily="34" charset="0"/>
              <a:cs typeface="Arial" panose="020B0604020202020204" pitchFamily="34" charset="0"/>
            </a:endParaRPr>
          </a:p>
          <a:p>
            <a:pPr marL="742950" indent="-742950">
              <a:buAutoNum type="arabicPeriod"/>
            </a:pPr>
            <a:r>
              <a:rPr lang="en-US" sz="3600" dirty="0">
                <a:solidFill>
                  <a:srgbClr val="C00000"/>
                </a:solidFill>
                <a:latin typeface="Arial" panose="020B0604020202020204" pitchFamily="34" charset="0"/>
                <a:cs typeface="Arial" panose="020B0604020202020204" pitchFamily="34" charset="0"/>
              </a:rPr>
              <a:t>Shall provide the distance to comfortably stop.</a:t>
            </a:r>
          </a:p>
          <a:p>
            <a:pPr marL="742950" indent="-742950">
              <a:buAutoNum type="arabicPeriod"/>
            </a:pPr>
            <a:r>
              <a:rPr lang="en-US" sz="3600" dirty="0">
                <a:solidFill>
                  <a:srgbClr val="C00000"/>
                </a:solidFill>
                <a:latin typeface="Arial" panose="020B0604020202020204" pitchFamily="34" charset="0"/>
                <a:cs typeface="Arial" panose="020B0604020202020204" pitchFamily="34" charset="0"/>
              </a:rPr>
              <a:t>Shall be the amount of time the driver needs to reach and enter the intersection when he cannot comfortably stop.</a:t>
            </a:r>
          </a:p>
        </p:txBody>
      </p:sp>
      <p:sp>
        <p:nvSpPr>
          <p:cNvPr id="5" name="TextBox 4"/>
          <p:cNvSpPr txBox="1"/>
          <p:nvPr/>
        </p:nvSpPr>
        <p:spPr>
          <a:xfrm>
            <a:off x="1758462" y="1011569"/>
            <a:ext cx="7276481" cy="646331"/>
          </a:xfrm>
          <a:prstGeom prst="rect">
            <a:avLst/>
          </a:prstGeom>
          <a:noFill/>
        </p:spPr>
        <p:txBody>
          <a:bodyPr wrap="square" rtlCol="0">
            <a:spAutoFit/>
          </a:bodyPr>
          <a:lstStyle/>
          <a:p>
            <a:r>
              <a:rPr lang="en-US" sz="3600" dirty="0"/>
              <a:t>Yellow Change Interval Definition</a:t>
            </a:r>
          </a:p>
        </p:txBody>
      </p:sp>
    </p:spTree>
    <p:extLst>
      <p:ext uri="{BB962C8B-B14F-4D97-AF65-F5344CB8AC3E}">
        <p14:creationId xmlns:p14="http://schemas.microsoft.com/office/powerpoint/2010/main" val="248407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18</a:t>
            </a:fld>
            <a:endParaRPr lang="en-US"/>
          </a:p>
        </p:txBody>
      </p:sp>
      <mc:AlternateContent xmlns:mc="http://schemas.openxmlformats.org/markup-compatibility/2006" xmlns:a14="http://schemas.microsoft.com/office/drawing/2010/main">
        <mc:Choice Requires="a14">
          <p:sp>
            <p:nvSpPr>
              <p:cNvPr id="4" name="Rectangle 3"/>
              <p:cNvSpPr/>
              <p:nvPr/>
            </p:nvSpPr>
            <p:spPr>
              <a:xfrm>
                <a:off x="708278" y="919687"/>
                <a:ext cx="10082948" cy="24366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8000" b="1" i="0" smtClean="0">
                          <a:latin typeface="Cambria Math" panose="02040503050406030204" pitchFamily="18" charset="0"/>
                        </a:rPr>
                        <m:t> </m:t>
                      </m:r>
                      <m:r>
                        <a:rPr lang="en-US" sz="8000" b="1" i="1" smtClean="0">
                          <a:latin typeface="Cambria Math" panose="02040503050406030204" pitchFamily="18" charset="0"/>
                        </a:rPr>
                        <m:t>𝒀</m:t>
                      </m:r>
                      <m:r>
                        <a:rPr lang="en-US" sz="8000" b="1" i="1" smtClean="0">
                          <a:latin typeface="Cambria Math" panose="02040503050406030204" pitchFamily="18" charset="0"/>
                        </a:rPr>
                        <m:t>= </m:t>
                      </m:r>
                      <m:sSub>
                        <m:sSubPr>
                          <m:ctrlPr>
                            <a:rPr lang="en-US" sz="8000" i="1">
                              <a:latin typeface="Cambria Math" panose="02040503050406030204" pitchFamily="18" charset="0"/>
                            </a:rPr>
                          </m:ctrlPr>
                        </m:sSubPr>
                        <m:e>
                          <m:r>
                            <a:rPr lang="en-US" sz="8000" b="1" i="1">
                              <a:latin typeface="Cambria Math" panose="02040503050406030204" pitchFamily="18" charset="0"/>
                            </a:rPr>
                            <m:t>𝒕</m:t>
                          </m:r>
                        </m:e>
                        <m:sub>
                          <m:r>
                            <a:rPr lang="en-US" sz="8000" b="1" i="1">
                              <a:latin typeface="Cambria Math" panose="02040503050406030204" pitchFamily="18" charset="0"/>
                            </a:rPr>
                            <m:t>𝒑</m:t>
                          </m:r>
                        </m:sub>
                      </m:sSub>
                      <m:r>
                        <a:rPr lang="en-US" sz="8000" b="1" i="1">
                          <a:latin typeface="Cambria Math" panose="02040503050406030204" pitchFamily="18" charset="0"/>
                        </a:rPr>
                        <m:t>+ </m:t>
                      </m:r>
                      <m:f>
                        <m:fPr>
                          <m:ctrlPr>
                            <a:rPr lang="en-US" sz="8000" i="1">
                              <a:latin typeface="Cambria Math" panose="02040503050406030204" pitchFamily="18" charset="0"/>
                            </a:rPr>
                          </m:ctrlPr>
                        </m:fPr>
                        <m:num>
                          <m:r>
                            <a:rPr lang="en-US" sz="8000" b="1" i="1" smtClean="0">
                              <a:latin typeface="Cambria Math" panose="02040503050406030204" pitchFamily="18" charset="0"/>
                            </a:rPr>
                            <m:t>𝒗</m:t>
                          </m:r>
                        </m:num>
                        <m:den>
                          <m:r>
                            <a:rPr lang="en-US" sz="8000" b="1" i="1" smtClean="0">
                              <a:latin typeface="Cambria Math" panose="02040503050406030204" pitchFamily="18" charset="0"/>
                            </a:rPr>
                            <m:t>𝟐</m:t>
                          </m:r>
                          <m:r>
                            <a:rPr lang="en-US" sz="8000" b="1" i="1" smtClean="0">
                              <a:latin typeface="Cambria Math" panose="02040503050406030204" pitchFamily="18" charset="0"/>
                            </a:rPr>
                            <m:t>(</m:t>
                          </m:r>
                          <m:r>
                            <a:rPr lang="en-US" sz="8000" b="1" i="1">
                              <a:latin typeface="Cambria Math" panose="02040503050406030204" pitchFamily="18" charset="0"/>
                            </a:rPr>
                            <m:t>𝒂</m:t>
                          </m:r>
                          <m:r>
                            <a:rPr lang="en-US" sz="8000" b="1" i="1" smtClean="0">
                              <a:latin typeface="Cambria Math" panose="02040503050406030204" pitchFamily="18" charset="0"/>
                            </a:rPr>
                            <m:t>+</m:t>
                          </m:r>
                          <m:r>
                            <a:rPr lang="en-US" sz="8000" b="1" i="1" smtClean="0">
                              <a:latin typeface="Cambria Math" panose="02040503050406030204" pitchFamily="18" charset="0"/>
                            </a:rPr>
                            <m:t>𝒈𝑮</m:t>
                          </m:r>
                          <m:r>
                            <a:rPr lang="en-US" sz="8000" b="1" i="1" smtClean="0">
                              <a:latin typeface="Cambria Math" panose="02040503050406030204" pitchFamily="18" charset="0"/>
                            </a:rPr>
                            <m:t>)</m:t>
                          </m:r>
                        </m:den>
                      </m:f>
                    </m:oMath>
                  </m:oMathPara>
                </a14:m>
                <a:endParaRPr lang="en-US" sz="8000" dirty="0"/>
              </a:p>
            </p:txBody>
          </p:sp>
        </mc:Choice>
        <mc:Fallback xmlns="">
          <p:sp>
            <p:nvSpPr>
              <p:cNvPr id="4" name="Rectangle 3"/>
              <p:cNvSpPr>
                <a:spLocks noRot="1" noChangeAspect="1" noMove="1" noResize="1" noEditPoints="1" noAdjustHandles="1" noChangeArrowheads="1" noChangeShapeType="1" noTextEdit="1"/>
              </p:cNvSpPr>
              <p:nvPr/>
            </p:nvSpPr>
            <p:spPr>
              <a:xfrm>
                <a:off x="708278" y="919687"/>
                <a:ext cx="10082948" cy="2436693"/>
              </a:xfrm>
              <a:prstGeom prst="rect">
                <a:avLst/>
              </a:prstGeom>
              <a:blipFill>
                <a:blip r:embed="rId3"/>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385769D-1A11-4DC5-881E-638F2F9255AC}"/>
              </a:ext>
            </a:extLst>
          </p:cNvPr>
          <p:cNvSpPr txBox="1"/>
          <p:nvPr/>
        </p:nvSpPr>
        <p:spPr>
          <a:xfrm>
            <a:off x="1892808" y="3546268"/>
            <a:ext cx="8375904" cy="2677656"/>
          </a:xfrm>
          <a:prstGeom prst="rect">
            <a:avLst/>
          </a:prstGeom>
          <a:noFill/>
        </p:spPr>
        <p:txBody>
          <a:bodyPr wrap="square" rtlCol="0">
            <a:spAutoFit/>
          </a:bodyPr>
          <a:lstStyle/>
          <a:p>
            <a:r>
              <a:rPr lang="en-US" sz="2800" b="1" dirty="0"/>
              <a:t>Y</a:t>
            </a:r>
            <a:r>
              <a:rPr lang="en-US" sz="2800" dirty="0"/>
              <a:t>	= yellow change interval</a:t>
            </a:r>
          </a:p>
          <a:p>
            <a:r>
              <a:rPr lang="en-US" sz="2800" b="1" dirty="0" err="1"/>
              <a:t>t</a:t>
            </a:r>
            <a:r>
              <a:rPr lang="en-US" sz="2800" b="1" baseline="-25000" dirty="0" err="1"/>
              <a:t>p</a:t>
            </a:r>
            <a:r>
              <a:rPr lang="en-US" sz="2800" dirty="0"/>
              <a:t>	= perception-reaction time</a:t>
            </a:r>
          </a:p>
          <a:p>
            <a:r>
              <a:rPr lang="en-US" sz="2800" b="1" dirty="0"/>
              <a:t>v</a:t>
            </a:r>
            <a:r>
              <a:rPr lang="en-US" sz="2800" dirty="0"/>
              <a:t>	= approach speed</a:t>
            </a:r>
          </a:p>
          <a:p>
            <a:r>
              <a:rPr lang="en-US" sz="2800" b="1" dirty="0"/>
              <a:t>a</a:t>
            </a:r>
            <a:r>
              <a:rPr lang="en-US" sz="2800" dirty="0"/>
              <a:t>	= deceleration</a:t>
            </a:r>
          </a:p>
          <a:p>
            <a:r>
              <a:rPr lang="en-US" sz="2800" b="1" dirty="0"/>
              <a:t>g</a:t>
            </a:r>
            <a:r>
              <a:rPr lang="en-US" sz="2800" dirty="0"/>
              <a:t>	= Earth’s gravitational acceleration</a:t>
            </a:r>
          </a:p>
          <a:p>
            <a:r>
              <a:rPr lang="en-US" sz="2800" b="1" dirty="0"/>
              <a:t>G</a:t>
            </a:r>
            <a:r>
              <a:rPr lang="en-US" sz="2800" dirty="0"/>
              <a:t>	= Grade of road (slope y/x where + is uphill)</a:t>
            </a:r>
          </a:p>
        </p:txBody>
      </p:sp>
    </p:spTree>
    <p:extLst>
      <p:ext uri="{BB962C8B-B14F-4D97-AF65-F5344CB8AC3E}">
        <p14:creationId xmlns:p14="http://schemas.microsoft.com/office/powerpoint/2010/main" val="3022330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834" y="2484879"/>
            <a:ext cx="10587441"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The equation works only for unimpeded straight-through movements given that driver and vehicle meet preconditions for </a:t>
            </a:r>
            <a:r>
              <a:rPr lang="en-US" sz="3600" b="1" dirty="0" err="1">
                <a:latin typeface="Arial" panose="020B0604020202020204" pitchFamily="34" charset="0"/>
                <a:cs typeface="Arial" panose="020B0604020202020204" pitchFamily="34" charset="0"/>
              </a:rPr>
              <a:t>t</a:t>
            </a:r>
            <a:r>
              <a:rPr lang="en-US" sz="3600" b="1" baseline="-25000" dirty="0" err="1">
                <a:latin typeface="Arial" panose="020B0604020202020204" pitchFamily="34" charset="0"/>
                <a:cs typeface="Arial" panose="020B0604020202020204" pitchFamily="34" charset="0"/>
              </a:rPr>
              <a:t>p</a:t>
            </a:r>
            <a:r>
              <a:rPr lang="en-US" sz="3600" b="1" dirty="0">
                <a:latin typeface="Arial" panose="020B0604020202020204" pitchFamily="34" charset="0"/>
                <a:cs typeface="Arial" panose="020B0604020202020204" pitchFamily="34" charset="0"/>
              </a:rPr>
              <a:t> and a.</a:t>
            </a:r>
          </a:p>
        </p:txBody>
      </p:sp>
      <p:sp>
        <p:nvSpPr>
          <p:cNvPr id="3" name="Slide Number Placeholder 2"/>
          <p:cNvSpPr>
            <a:spLocks noGrp="1"/>
          </p:cNvSpPr>
          <p:nvPr>
            <p:ph type="sldNum" sz="quarter" idx="12"/>
          </p:nvPr>
        </p:nvSpPr>
        <p:spPr/>
        <p:txBody>
          <a:bodyPr/>
          <a:lstStyle/>
          <a:p>
            <a:fld id="{0348FCB6-30EA-4FE5-9D7F-96FB5D3C7E63}" type="slidenum">
              <a:rPr lang="en-US" smtClean="0"/>
              <a:t>19</a:t>
            </a:fld>
            <a:endParaRPr lang="en-US"/>
          </a:p>
        </p:txBody>
      </p:sp>
    </p:spTree>
    <p:extLst>
      <p:ext uri="{BB962C8B-B14F-4D97-AF65-F5344CB8AC3E}">
        <p14:creationId xmlns:p14="http://schemas.microsoft.com/office/powerpoint/2010/main" val="208105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309DBFF-4F63-4D16-AB8D-21E15CE90FAB}"/>
              </a:ext>
            </a:extLst>
          </p:cNvPr>
          <p:cNvSpPr>
            <a:spLocks noGrp="1"/>
          </p:cNvSpPr>
          <p:nvPr>
            <p:ph type="sldNum" sz="quarter" idx="12"/>
          </p:nvPr>
        </p:nvSpPr>
        <p:spPr/>
        <p:txBody>
          <a:bodyPr/>
          <a:lstStyle/>
          <a:p>
            <a:fld id="{0348FCB6-30EA-4FE5-9D7F-96FB5D3C7E63}" type="slidenum">
              <a:rPr lang="en-US" smtClean="0"/>
              <a:t>2</a:t>
            </a:fld>
            <a:endParaRPr lang="en-US"/>
          </a:p>
        </p:txBody>
      </p:sp>
      <p:graphicFrame>
        <p:nvGraphicFramePr>
          <p:cNvPr id="7" name="Content Placeholder 6">
            <a:extLst>
              <a:ext uri="{FF2B5EF4-FFF2-40B4-BE49-F238E27FC236}">
                <a16:creationId xmlns:a16="http://schemas.microsoft.com/office/drawing/2014/main" id="{3C0806E5-A7BB-4494-917B-C81A811B889C}"/>
              </a:ext>
            </a:extLst>
          </p:cNvPr>
          <p:cNvGraphicFramePr>
            <a:graphicFrameLocks noGrp="1" noChangeAspect="1"/>
          </p:cNvGraphicFramePr>
          <p:nvPr>
            <p:ph sz="half" idx="2"/>
            <p:extLst>
              <p:ext uri="{D42A27DB-BD31-4B8C-83A1-F6EECF244321}">
                <p14:modId xmlns:p14="http://schemas.microsoft.com/office/powerpoint/2010/main" val="3715045968"/>
              </p:ext>
            </p:extLst>
          </p:nvPr>
        </p:nvGraphicFramePr>
        <p:xfrm>
          <a:off x="5094288" y="568325"/>
          <a:ext cx="4173537" cy="5476875"/>
        </p:xfrm>
        <a:graphic>
          <a:graphicData uri="http://schemas.openxmlformats.org/presentationml/2006/ole">
            <mc:AlternateContent xmlns:mc="http://schemas.openxmlformats.org/markup-compatibility/2006">
              <mc:Choice xmlns:v="urn:schemas-microsoft-com:vml" Requires="v">
                <p:oleObj spid="_x0000_s1402" name="Document" r:id="rId3" imgW="8136347" imgH="10676816" progId="Word.Document.12">
                  <p:embed/>
                </p:oleObj>
              </mc:Choice>
              <mc:Fallback>
                <p:oleObj name="Document" r:id="rId3" imgW="8136347" imgH="10676816" progId="Word.Document.12">
                  <p:embed/>
                  <p:pic>
                    <p:nvPicPr>
                      <p:cNvPr id="0" name=""/>
                      <p:cNvPicPr/>
                      <p:nvPr/>
                    </p:nvPicPr>
                    <p:blipFill>
                      <a:blip r:embed="rId4"/>
                      <a:stretch>
                        <a:fillRect/>
                      </a:stretch>
                    </p:blipFill>
                    <p:spPr>
                      <a:xfrm>
                        <a:off x="5094288" y="568325"/>
                        <a:ext cx="4173537" cy="54768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1C246B6-7160-4237-81E2-211D45F17689}"/>
              </a:ext>
            </a:extLst>
          </p:cNvPr>
          <p:cNvGraphicFramePr>
            <a:graphicFrameLocks noChangeAspect="1"/>
          </p:cNvGraphicFramePr>
          <p:nvPr>
            <p:extLst>
              <p:ext uri="{D42A27DB-BD31-4B8C-83A1-F6EECF244321}">
                <p14:modId xmlns:p14="http://schemas.microsoft.com/office/powerpoint/2010/main" val="2954307529"/>
              </p:ext>
            </p:extLst>
          </p:nvPr>
        </p:nvGraphicFramePr>
        <p:xfrm>
          <a:off x="5220492" y="591901"/>
          <a:ext cx="4312613" cy="5959088"/>
        </p:xfrm>
        <a:graphic>
          <a:graphicData uri="http://schemas.openxmlformats.org/presentationml/2006/ole">
            <mc:AlternateContent xmlns:mc="http://schemas.openxmlformats.org/markup-compatibility/2006">
              <mc:Choice xmlns:v="urn:schemas-microsoft-com:vml" Requires="v">
                <p:oleObj spid="_x0000_s1403" name="Document" r:id="rId5" imgW="5952018" imgH="8223810" progId="Word.Document.12">
                  <p:embed/>
                </p:oleObj>
              </mc:Choice>
              <mc:Fallback>
                <p:oleObj name="Document" r:id="rId5" imgW="5952018" imgH="8223810" progId="Word.Document.12">
                  <p:embed/>
                  <p:pic>
                    <p:nvPicPr>
                      <p:cNvPr id="0" name=""/>
                      <p:cNvPicPr/>
                      <p:nvPr/>
                    </p:nvPicPr>
                    <p:blipFill>
                      <a:blip r:embed="rId6"/>
                      <a:stretch>
                        <a:fillRect/>
                      </a:stretch>
                    </p:blipFill>
                    <p:spPr>
                      <a:xfrm>
                        <a:off x="5220492" y="591901"/>
                        <a:ext cx="4312613" cy="5959088"/>
                      </a:xfrm>
                      <a:prstGeom prst="rect">
                        <a:avLst/>
                      </a:prstGeom>
                    </p:spPr>
                  </p:pic>
                </p:oleObj>
              </mc:Fallback>
            </mc:AlternateContent>
          </a:graphicData>
        </a:graphic>
      </p:graphicFrame>
      <p:pic>
        <p:nvPicPr>
          <p:cNvPr id="9" name="Picture 8" descr="A screenshot of a social media post&#10;&#10;Description generated with very high confidence">
            <a:extLst>
              <a:ext uri="{FF2B5EF4-FFF2-40B4-BE49-F238E27FC236}">
                <a16:creationId xmlns:a16="http://schemas.microsoft.com/office/drawing/2014/main" id="{1EC56A9D-7111-4DDC-B462-74D454C011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361" y="568325"/>
            <a:ext cx="4520543" cy="5948460"/>
          </a:xfrm>
          <a:prstGeom prst="rect">
            <a:avLst/>
          </a:prstGeom>
        </p:spPr>
      </p:pic>
    </p:spTree>
    <p:extLst>
      <p:ext uri="{BB962C8B-B14F-4D97-AF65-F5344CB8AC3E}">
        <p14:creationId xmlns:p14="http://schemas.microsoft.com/office/powerpoint/2010/main" val="152956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20</a:t>
            </a:fld>
            <a:endParaRPr lang="en-US"/>
          </a:p>
        </p:txBody>
      </p:sp>
      <p:sp>
        <p:nvSpPr>
          <p:cNvPr id="6" name="TextBox 5">
            <a:extLst>
              <a:ext uri="{FF2B5EF4-FFF2-40B4-BE49-F238E27FC236}">
                <a16:creationId xmlns:a16="http://schemas.microsoft.com/office/drawing/2014/main" id="{488761BF-0BA9-4290-97E9-1801228572A7}"/>
              </a:ext>
            </a:extLst>
          </p:cNvPr>
          <p:cNvSpPr txBox="1"/>
          <p:nvPr/>
        </p:nvSpPr>
        <p:spPr>
          <a:xfrm>
            <a:off x="2730121" y="330327"/>
            <a:ext cx="5695950" cy="769441"/>
          </a:xfrm>
          <a:prstGeom prst="rect">
            <a:avLst/>
          </a:prstGeom>
          <a:noFill/>
        </p:spPr>
        <p:txBody>
          <a:bodyPr wrap="square" rtlCol="0">
            <a:spAutoFit/>
          </a:bodyPr>
          <a:lstStyle/>
          <a:p>
            <a:r>
              <a:rPr lang="en-US" sz="4400" b="1" dirty="0"/>
              <a:t>Errors and Omissions</a:t>
            </a:r>
          </a:p>
        </p:txBody>
      </p:sp>
      <p:sp>
        <p:nvSpPr>
          <p:cNvPr id="7" name="TextBox 6">
            <a:extLst>
              <a:ext uri="{FF2B5EF4-FFF2-40B4-BE49-F238E27FC236}">
                <a16:creationId xmlns:a16="http://schemas.microsoft.com/office/drawing/2014/main" id="{C3ABCE59-B48B-47D5-B467-10E3955AFF2B}"/>
              </a:ext>
            </a:extLst>
          </p:cNvPr>
          <p:cNvSpPr txBox="1"/>
          <p:nvPr/>
        </p:nvSpPr>
        <p:spPr>
          <a:xfrm>
            <a:off x="957072" y="1364361"/>
            <a:ext cx="10427208" cy="5539978"/>
          </a:xfrm>
          <a:prstGeom prst="rect">
            <a:avLst/>
          </a:prstGeom>
          <a:noFill/>
        </p:spPr>
        <p:txBody>
          <a:bodyPr wrap="square" rtlCol="0">
            <a:spAutoFit/>
          </a:bodyPr>
          <a:lstStyle/>
          <a:p>
            <a:pPr marL="342900" indent="-342900">
              <a:buAutoNum type="arabicPeriod"/>
            </a:pPr>
            <a:r>
              <a:rPr lang="en-US" sz="2800" b="1" dirty="0"/>
              <a:t>Wrong algebra </a:t>
            </a:r>
            <a:r>
              <a:rPr lang="en-US" sz="2800" dirty="0"/>
              <a:t>(Equation is special case but applied universally.)</a:t>
            </a:r>
          </a:p>
          <a:p>
            <a:pPr marL="342900" indent="-342900">
              <a:buAutoNum type="arabicPeriod"/>
            </a:pPr>
            <a:r>
              <a:rPr lang="en-US" sz="2800" b="1" dirty="0"/>
              <a:t>Wrong value for approach speed </a:t>
            </a:r>
            <a:r>
              <a:rPr lang="en-US" sz="2800" dirty="0"/>
              <a:t>(misunderstanding of physics)</a:t>
            </a:r>
          </a:p>
          <a:p>
            <a:pPr marL="342900" indent="-342900">
              <a:buAutoNum type="arabicPeriod"/>
            </a:pPr>
            <a:r>
              <a:rPr lang="en-US" sz="2800" b="1" dirty="0"/>
              <a:t>Wrong value for perception-reaction time </a:t>
            </a:r>
            <a:r>
              <a:rPr lang="en-US" sz="2800" dirty="0"/>
              <a:t>(misapplied stochastic method)</a:t>
            </a:r>
          </a:p>
          <a:p>
            <a:pPr marL="342900" indent="-342900">
              <a:buAutoNum type="arabicPeriod"/>
            </a:pPr>
            <a:r>
              <a:rPr lang="en-US" sz="2800" b="1" dirty="0"/>
              <a:t>Wrong value for deceleration rate </a:t>
            </a:r>
            <a:r>
              <a:rPr lang="en-US" sz="2800" dirty="0"/>
              <a:t>(misapplied stochastic method)</a:t>
            </a:r>
          </a:p>
          <a:p>
            <a:pPr marL="342900" indent="-342900">
              <a:buAutoNum type="arabicPeriod"/>
            </a:pPr>
            <a:r>
              <a:rPr lang="en-US" sz="2800" b="1" dirty="0"/>
              <a:t>Term </a:t>
            </a:r>
            <a:r>
              <a:rPr lang="en-US" sz="2800" b="1" dirty="0" err="1"/>
              <a:t>gG</a:t>
            </a:r>
            <a:r>
              <a:rPr lang="en-US" sz="2800" b="1" dirty="0"/>
              <a:t> wrong half the time</a:t>
            </a:r>
            <a:r>
              <a:rPr lang="en-US" sz="2800" dirty="0"/>
              <a:t>. (</a:t>
            </a:r>
            <a:r>
              <a:rPr lang="en-US" sz="2800" dirty="0" err="1"/>
              <a:t>gG</a:t>
            </a:r>
            <a:r>
              <a:rPr lang="en-US" sz="2800" dirty="0"/>
              <a:t> is an analytic solution, not a physical solution.)</a:t>
            </a:r>
          </a:p>
          <a:p>
            <a:pPr marL="342900" indent="-342900">
              <a:buAutoNum type="arabicPeriod"/>
            </a:pPr>
            <a:r>
              <a:rPr lang="en-US" sz="2800" b="1" dirty="0"/>
              <a:t>Omission of tolerances  (</a:t>
            </a:r>
            <a:r>
              <a:rPr lang="en-US" sz="2800" dirty="0"/>
              <a:t>Drivers are punished for the error (uncertainty) in the yellow change interval calculation.</a:t>
            </a:r>
          </a:p>
          <a:p>
            <a:pPr marL="342900" indent="-342900">
              <a:buAutoNum type="arabicPeriod"/>
            </a:pPr>
            <a:endParaRPr lang="en-US" dirty="0"/>
          </a:p>
        </p:txBody>
      </p:sp>
    </p:spTree>
    <p:extLst>
      <p:ext uri="{BB962C8B-B14F-4D97-AF65-F5344CB8AC3E}">
        <p14:creationId xmlns:p14="http://schemas.microsoft.com/office/powerpoint/2010/main" val="787805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879E04-6720-4C47-85DB-D3543656CBF1}"/>
              </a:ext>
            </a:extLst>
          </p:cNvPr>
          <p:cNvSpPr>
            <a:spLocks noGrp="1"/>
          </p:cNvSpPr>
          <p:nvPr>
            <p:ph type="sldNum" sz="quarter" idx="12"/>
          </p:nvPr>
        </p:nvSpPr>
        <p:spPr/>
        <p:txBody>
          <a:bodyPr/>
          <a:lstStyle/>
          <a:p>
            <a:fld id="{0348FCB6-30EA-4FE5-9D7F-96FB5D3C7E63}" type="slidenum">
              <a:rPr lang="en-US" smtClean="0"/>
              <a:t>21</a:t>
            </a:fld>
            <a:endParaRPr lang="en-US"/>
          </a:p>
        </p:txBody>
      </p:sp>
      <p:pic>
        <p:nvPicPr>
          <p:cNvPr id="4" name="Picture 3" descr="A close up of a logo&#10;&#10;Description generated with very high confidence">
            <a:extLst>
              <a:ext uri="{FF2B5EF4-FFF2-40B4-BE49-F238E27FC236}">
                <a16:creationId xmlns:a16="http://schemas.microsoft.com/office/drawing/2014/main" id="{B729FFE9-E376-405E-9EEC-292BF539F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64" y="0"/>
            <a:ext cx="7623072" cy="6858000"/>
          </a:xfrm>
          <a:prstGeom prst="rect">
            <a:avLst/>
          </a:prstGeom>
        </p:spPr>
      </p:pic>
    </p:spTree>
    <p:extLst>
      <p:ext uri="{BB962C8B-B14F-4D97-AF65-F5344CB8AC3E}">
        <p14:creationId xmlns:p14="http://schemas.microsoft.com/office/powerpoint/2010/main" val="80885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1212D-DF5C-4716-AAFE-D1B39E3B949B}"/>
              </a:ext>
            </a:extLst>
          </p:cNvPr>
          <p:cNvSpPr>
            <a:spLocks noGrp="1"/>
          </p:cNvSpPr>
          <p:nvPr>
            <p:ph type="sldNum" sz="quarter" idx="12"/>
          </p:nvPr>
        </p:nvSpPr>
        <p:spPr/>
        <p:txBody>
          <a:bodyPr/>
          <a:lstStyle/>
          <a:p>
            <a:fld id="{0348FCB6-30EA-4FE5-9D7F-96FB5D3C7E63}" type="slidenum">
              <a:rPr lang="en-US" smtClean="0"/>
              <a:t>22</a:t>
            </a:fld>
            <a:endParaRPr lang="en-US"/>
          </a:p>
        </p:txBody>
      </p:sp>
      <p:pic>
        <p:nvPicPr>
          <p:cNvPr id="6" name="Picture 5">
            <a:extLst>
              <a:ext uri="{FF2B5EF4-FFF2-40B4-BE49-F238E27FC236}">
                <a16:creationId xmlns:a16="http://schemas.microsoft.com/office/drawing/2014/main" id="{AC7301DF-D0FF-49DE-9F31-6AB214962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465" y="94199"/>
            <a:ext cx="5499069" cy="6669602"/>
          </a:xfrm>
          <a:prstGeom prst="rect">
            <a:avLst/>
          </a:prstGeom>
        </p:spPr>
      </p:pic>
      <p:sp>
        <p:nvSpPr>
          <p:cNvPr id="7" name="TextBox 6">
            <a:extLst>
              <a:ext uri="{FF2B5EF4-FFF2-40B4-BE49-F238E27FC236}">
                <a16:creationId xmlns:a16="http://schemas.microsoft.com/office/drawing/2014/main" id="{5154FF15-520F-4FFD-A9DD-2918752D38DB}"/>
              </a:ext>
            </a:extLst>
          </p:cNvPr>
          <p:cNvSpPr txBox="1"/>
          <p:nvPr/>
        </p:nvSpPr>
        <p:spPr>
          <a:xfrm>
            <a:off x="428017" y="5441197"/>
            <a:ext cx="2782111" cy="1200329"/>
          </a:xfrm>
          <a:prstGeom prst="rect">
            <a:avLst/>
          </a:prstGeom>
          <a:noFill/>
        </p:spPr>
        <p:txBody>
          <a:bodyPr wrap="square" rtlCol="0">
            <a:spAutoFit/>
          </a:bodyPr>
          <a:lstStyle/>
          <a:p>
            <a:r>
              <a:rPr lang="en-US" b="1" dirty="0"/>
              <a:t>Cary, North Carolina</a:t>
            </a:r>
          </a:p>
          <a:p>
            <a:endParaRPr lang="en-US" b="1" dirty="0"/>
          </a:p>
          <a:p>
            <a:r>
              <a:rPr lang="en-US" b="1" dirty="0"/>
              <a:t>Red Light Camera Data</a:t>
            </a:r>
          </a:p>
          <a:p>
            <a:r>
              <a:rPr lang="en-US" b="1" dirty="0"/>
              <a:t>2004 - 2012</a:t>
            </a:r>
          </a:p>
        </p:txBody>
      </p:sp>
      <p:sp>
        <p:nvSpPr>
          <p:cNvPr id="8" name="TextBox 7">
            <a:extLst>
              <a:ext uri="{FF2B5EF4-FFF2-40B4-BE49-F238E27FC236}">
                <a16:creationId xmlns:a16="http://schemas.microsoft.com/office/drawing/2014/main" id="{4AD40599-FF00-4684-B3D9-11E30250CF61}"/>
              </a:ext>
            </a:extLst>
          </p:cNvPr>
          <p:cNvSpPr txBox="1"/>
          <p:nvPr/>
        </p:nvSpPr>
        <p:spPr>
          <a:xfrm>
            <a:off x="243191" y="593388"/>
            <a:ext cx="2966937" cy="1754326"/>
          </a:xfrm>
          <a:prstGeom prst="rect">
            <a:avLst/>
          </a:prstGeom>
          <a:noFill/>
        </p:spPr>
        <p:txBody>
          <a:bodyPr wrap="square" rtlCol="0">
            <a:spAutoFit/>
          </a:bodyPr>
          <a:lstStyle/>
          <a:p>
            <a:r>
              <a:rPr lang="en-US" dirty="0"/>
              <a:t>The misapplication of physics in the calculation of the yellow light duration is responsible for about 90% of all tickets and crashes.</a:t>
            </a:r>
          </a:p>
        </p:txBody>
      </p:sp>
      <p:cxnSp>
        <p:nvCxnSpPr>
          <p:cNvPr id="12" name="Straight Arrow Connector 11">
            <a:extLst>
              <a:ext uri="{FF2B5EF4-FFF2-40B4-BE49-F238E27FC236}">
                <a16:creationId xmlns:a16="http://schemas.microsoft.com/office/drawing/2014/main" id="{3AE75837-D9D4-4CD3-A0EA-4A75C3DA02EB}"/>
              </a:ext>
            </a:extLst>
          </p:cNvPr>
          <p:cNvCxnSpPr/>
          <p:nvPr/>
        </p:nvCxnSpPr>
        <p:spPr>
          <a:xfrm>
            <a:off x="3020439" y="1496783"/>
            <a:ext cx="3764604" cy="17996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469C7F0-ADEE-4719-AA85-D378F37F3831}"/>
              </a:ext>
            </a:extLst>
          </p:cNvPr>
          <p:cNvCxnSpPr>
            <a:cxnSpLocks/>
          </p:cNvCxnSpPr>
          <p:nvPr/>
        </p:nvCxnSpPr>
        <p:spPr>
          <a:xfrm>
            <a:off x="2917997" y="1702340"/>
            <a:ext cx="1712369" cy="11089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8F0C88D-1E20-4C2B-BA01-7E1996AC707E}"/>
              </a:ext>
            </a:extLst>
          </p:cNvPr>
          <p:cNvCxnSpPr>
            <a:cxnSpLocks/>
          </p:cNvCxnSpPr>
          <p:nvPr/>
        </p:nvCxnSpPr>
        <p:spPr>
          <a:xfrm>
            <a:off x="2781660" y="1819072"/>
            <a:ext cx="2043259" cy="30155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924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EB113A-C52E-4FED-A322-CE8DB1BEE48A}"/>
              </a:ext>
            </a:extLst>
          </p:cNvPr>
          <p:cNvSpPr>
            <a:spLocks noGrp="1"/>
          </p:cNvSpPr>
          <p:nvPr>
            <p:ph type="sldNum" sz="quarter" idx="12"/>
          </p:nvPr>
        </p:nvSpPr>
        <p:spPr/>
        <p:txBody>
          <a:bodyPr/>
          <a:lstStyle/>
          <a:p>
            <a:fld id="{0348FCB6-30EA-4FE5-9D7F-96FB5D3C7E63}" type="slidenum">
              <a:rPr lang="en-US" smtClean="0"/>
              <a:t>23</a:t>
            </a:fld>
            <a:endParaRPr lang="en-US"/>
          </a:p>
        </p:txBody>
      </p:sp>
      <p:pic>
        <p:nvPicPr>
          <p:cNvPr id="4" name="Picture 3" descr="A screenshot of a map&#10;&#10;Description generated with very high confidence">
            <a:extLst>
              <a:ext uri="{FF2B5EF4-FFF2-40B4-BE49-F238E27FC236}">
                <a16:creationId xmlns:a16="http://schemas.microsoft.com/office/drawing/2014/main" id="{721D4795-3F85-4391-8867-D19AFAF30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40" y="909286"/>
            <a:ext cx="9631119" cy="5039428"/>
          </a:xfrm>
          <a:prstGeom prst="rect">
            <a:avLst/>
          </a:prstGeom>
        </p:spPr>
      </p:pic>
    </p:spTree>
    <p:extLst>
      <p:ext uri="{BB962C8B-B14F-4D97-AF65-F5344CB8AC3E}">
        <p14:creationId xmlns:p14="http://schemas.microsoft.com/office/powerpoint/2010/main" val="3108949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09763-CD24-42B6-BDB1-48F332A923F3}"/>
              </a:ext>
            </a:extLst>
          </p:cNvPr>
          <p:cNvSpPr>
            <a:spLocks noGrp="1"/>
          </p:cNvSpPr>
          <p:nvPr>
            <p:ph type="sldNum" sz="quarter" idx="12"/>
          </p:nvPr>
        </p:nvSpPr>
        <p:spPr/>
        <p:txBody>
          <a:bodyPr/>
          <a:lstStyle/>
          <a:p>
            <a:fld id="{0348FCB6-30EA-4FE5-9D7F-96FB5D3C7E63}" type="slidenum">
              <a:rPr lang="en-US" smtClean="0"/>
              <a:t>24</a:t>
            </a:fld>
            <a:endParaRPr lang="en-US"/>
          </a:p>
        </p:txBody>
      </p:sp>
      <p:sp>
        <p:nvSpPr>
          <p:cNvPr id="3" name="TextBox 2">
            <a:extLst>
              <a:ext uri="{FF2B5EF4-FFF2-40B4-BE49-F238E27FC236}">
                <a16:creationId xmlns:a16="http://schemas.microsoft.com/office/drawing/2014/main" id="{73A49AC9-4618-4DA6-B449-74BF23887D9E}"/>
              </a:ext>
            </a:extLst>
          </p:cNvPr>
          <p:cNvSpPr txBox="1"/>
          <p:nvPr/>
        </p:nvSpPr>
        <p:spPr>
          <a:xfrm>
            <a:off x="714205" y="931521"/>
            <a:ext cx="9202366" cy="4401205"/>
          </a:xfrm>
          <a:prstGeom prst="rect">
            <a:avLst/>
          </a:prstGeom>
          <a:noFill/>
        </p:spPr>
        <p:txBody>
          <a:bodyPr wrap="square" rtlCol="0">
            <a:spAutoFit/>
          </a:bodyPr>
          <a:lstStyle/>
          <a:p>
            <a:r>
              <a:rPr lang="en-US" sz="2000" b="1" dirty="0"/>
              <a:t>Financial Problem</a:t>
            </a:r>
          </a:p>
          <a:p>
            <a:endParaRPr lang="en-US" sz="2000" dirty="0"/>
          </a:p>
          <a:p>
            <a:r>
              <a:rPr lang="en-US" sz="2000" dirty="0"/>
              <a:t>When the AI drives as manufacturer prescribes, manufacturers are legally culpable for consequences.   Manufacturers will be punished with a $2 billion bill annually for systematic errors created by traffic engineers.</a:t>
            </a:r>
          </a:p>
          <a:p>
            <a:endParaRPr lang="en-US" sz="2000" dirty="0"/>
          </a:p>
          <a:p>
            <a:r>
              <a:rPr lang="en-US" sz="2000" b="1" dirty="0"/>
              <a:t>Legal</a:t>
            </a:r>
          </a:p>
          <a:p>
            <a:endParaRPr lang="en-US" sz="2000" dirty="0"/>
          </a:p>
          <a:p>
            <a:r>
              <a:rPr lang="en-US" sz="2000" dirty="0"/>
              <a:t>The traffic engineer, not the DOT or the City, is legally responsible for the injuries, both financial and physical, at intersections he designs.   He is responsible to safeguard the life, health and property of the public by applying the physical and mathematical sciences to his designs.</a:t>
            </a:r>
          </a:p>
          <a:p>
            <a:endParaRPr lang="en-US" sz="2000" dirty="0"/>
          </a:p>
          <a:p>
            <a:r>
              <a:rPr lang="en-US" sz="2000" dirty="0"/>
              <a:t>The traffic engineer violates 23 CFR 655 part F, MUTCD 4D.26 (3).</a:t>
            </a:r>
            <a:endParaRPr lang="en-US" dirty="0"/>
          </a:p>
        </p:txBody>
      </p:sp>
    </p:spTree>
    <p:extLst>
      <p:ext uri="{BB962C8B-B14F-4D97-AF65-F5344CB8AC3E}">
        <p14:creationId xmlns:p14="http://schemas.microsoft.com/office/powerpoint/2010/main" val="3996998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2374" y="5121394"/>
            <a:ext cx="9329965" cy="919968"/>
          </a:xfrm>
        </p:spPr>
        <p:txBody>
          <a:bodyPr>
            <a:noAutofit/>
          </a:bodyPr>
          <a:lstStyle/>
          <a:p>
            <a:r>
              <a:rPr lang="en-US" sz="2400" dirty="0">
                <a:solidFill>
                  <a:srgbClr val="002060"/>
                </a:solidFill>
              </a:rPr>
              <a:t>Brian Ceccarelli, P.E., Principal Engineer</a:t>
            </a:r>
          </a:p>
          <a:p>
            <a:r>
              <a:rPr lang="en-US" sz="2400" dirty="0">
                <a:solidFill>
                  <a:srgbClr val="002060"/>
                </a:solidFill>
              </a:rPr>
              <a:t>Autonomous Vehicles Symposium, Michigan, October 25, 2017</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8FCB6-30EA-4FE5-9D7F-96FB5D3C7E63}"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875AA7E8-2748-474C-9CCE-A884996F4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27" y="731474"/>
            <a:ext cx="3828251" cy="1235167"/>
          </a:xfrm>
          <a:prstGeom prst="rect">
            <a:avLst/>
          </a:prstGeom>
        </p:spPr>
      </p:pic>
      <p:sp>
        <p:nvSpPr>
          <p:cNvPr id="5" name="TextBox 4">
            <a:extLst>
              <a:ext uri="{FF2B5EF4-FFF2-40B4-BE49-F238E27FC236}">
                <a16:creationId xmlns:a16="http://schemas.microsoft.com/office/drawing/2014/main" id="{D91CD8C0-7688-443F-A43A-70B24EB4944D}"/>
              </a:ext>
            </a:extLst>
          </p:cNvPr>
          <p:cNvSpPr txBox="1"/>
          <p:nvPr/>
        </p:nvSpPr>
        <p:spPr>
          <a:xfrm>
            <a:off x="2212848" y="2882298"/>
            <a:ext cx="7607808" cy="1323439"/>
          </a:xfrm>
          <a:prstGeom prst="rect">
            <a:avLst/>
          </a:prstGeom>
          <a:noFill/>
        </p:spPr>
        <p:txBody>
          <a:bodyPr wrap="square" rtlCol="0">
            <a:spAutoFit/>
          </a:bodyPr>
          <a:lstStyle/>
          <a:p>
            <a:r>
              <a:rPr lang="en-US" sz="4000" dirty="0">
                <a:solidFill>
                  <a:srgbClr val="FFC000"/>
                </a:solidFill>
                <a:hlinkClick r:id="rId4"/>
              </a:rPr>
              <a:t>http://talussoftware.com</a:t>
            </a:r>
            <a:endParaRPr lang="en-US" sz="4000" dirty="0">
              <a:solidFill>
                <a:srgbClr val="FFC000"/>
              </a:solidFill>
            </a:endParaRPr>
          </a:p>
          <a:p>
            <a:r>
              <a:rPr lang="en-US" sz="4000" dirty="0">
                <a:solidFill>
                  <a:srgbClr val="FFC000"/>
                </a:solidFill>
                <a:hlinkClick r:id="rId5"/>
              </a:rPr>
              <a:t>http://redlightrobber.com</a:t>
            </a:r>
            <a:endParaRPr lang="en-US" sz="4000" dirty="0">
              <a:solidFill>
                <a:srgbClr val="FFC000"/>
              </a:solidFill>
            </a:endParaRPr>
          </a:p>
        </p:txBody>
      </p:sp>
    </p:spTree>
    <p:extLst>
      <p:ext uri="{BB962C8B-B14F-4D97-AF65-F5344CB8AC3E}">
        <p14:creationId xmlns:p14="http://schemas.microsoft.com/office/powerpoint/2010/main" val="178453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403" y="2224391"/>
            <a:ext cx="7766936" cy="2503318"/>
          </a:xfrm>
          <a:noFill/>
        </p:spPr>
        <p:txBody>
          <a:bodyPr/>
          <a:lstStyle/>
          <a:p>
            <a:r>
              <a:rPr lang="en-US" dirty="0">
                <a:solidFill>
                  <a:schemeClr val="tx1"/>
                </a:solidFill>
              </a:rPr>
              <a:t>Analysis of the Equation</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272374" y="5121394"/>
            <a:ext cx="9329965" cy="919968"/>
          </a:xfrm>
        </p:spPr>
        <p:txBody>
          <a:bodyPr>
            <a:noAutofit/>
          </a:bodyPr>
          <a:lstStyle/>
          <a:p>
            <a:r>
              <a:rPr lang="en-US" sz="2400" dirty="0">
                <a:solidFill>
                  <a:srgbClr val="002060"/>
                </a:solidFill>
              </a:rPr>
              <a:t>Brian Ceccarelli, P.E., Principal Engineer</a:t>
            </a:r>
          </a:p>
          <a:p>
            <a:r>
              <a:rPr lang="en-US" sz="2400" dirty="0">
                <a:solidFill>
                  <a:srgbClr val="002060"/>
                </a:solidFill>
              </a:rPr>
              <a:t>Autonomous Vehicles Symposium, Michigan, October 25, 2017</a:t>
            </a:r>
          </a:p>
        </p:txBody>
      </p:sp>
      <p:sp>
        <p:nvSpPr>
          <p:cNvPr id="4" name="Slide Number Placeholder 3"/>
          <p:cNvSpPr>
            <a:spLocks noGrp="1"/>
          </p:cNvSpPr>
          <p:nvPr>
            <p:ph type="sldNum" sz="quarter" idx="12"/>
          </p:nvPr>
        </p:nvSpPr>
        <p:spPr/>
        <p:txBody>
          <a:bodyPr/>
          <a:lstStyle/>
          <a:p>
            <a:fld id="{0348FCB6-30EA-4FE5-9D7F-96FB5D3C7E63}" type="slidenum">
              <a:rPr lang="en-US" smtClean="0"/>
              <a:t>26</a:t>
            </a:fld>
            <a:endParaRPr lang="en-US"/>
          </a:p>
        </p:txBody>
      </p:sp>
      <p:pic>
        <p:nvPicPr>
          <p:cNvPr id="7" name="Picture 6">
            <a:extLst>
              <a:ext uri="{FF2B5EF4-FFF2-40B4-BE49-F238E27FC236}">
                <a16:creationId xmlns:a16="http://schemas.microsoft.com/office/drawing/2014/main" id="{875AA7E8-2748-474C-9CCE-A884996F4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27" y="731474"/>
            <a:ext cx="3828251" cy="1235167"/>
          </a:xfrm>
          <a:prstGeom prst="rect">
            <a:avLst/>
          </a:prstGeom>
        </p:spPr>
      </p:pic>
    </p:spTree>
    <p:extLst>
      <p:ext uri="{BB962C8B-B14F-4D97-AF65-F5344CB8AC3E}">
        <p14:creationId xmlns:p14="http://schemas.microsoft.com/office/powerpoint/2010/main" val="632975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2"/>
          <p:cNvSpPr>
            <a:spLocks noChangeArrowheads="1"/>
          </p:cNvSpPr>
          <p:nvPr/>
        </p:nvSpPr>
        <p:spPr bwMode="auto">
          <a:xfrm>
            <a:off x="152399" y="152400"/>
            <a:ext cx="23136961" cy="79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3" name="Canvas 28"/>
          <p:cNvGrpSpPr/>
          <p:nvPr/>
        </p:nvGrpSpPr>
        <p:grpSpPr>
          <a:xfrm>
            <a:off x="152399" y="152400"/>
            <a:ext cx="11188890" cy="6439469"/>
            <a:chOff x="0" y="0"/>
            <a:chExt cx="5895975" cy="3714750"/>
          </a:xfrm>
        </p:grpSpPr>
        <p:sp>
          <p:nvSpPr>
            <p:cNvPr id="4" name="Rectangle 3"/>
            <p:cNvSpPr/>
            <p:nvPr/>
          </p:nvSpPr>
          <p:spPr>
            <a:xfrm>
              <a:off x="0" y="0"/>
              <a:ext cx="5895975" cy="3714750"/>
            </a:xfrm>
            <a:prstGeom prst="rect">
              <a:avLst/>
            </a:prstGeom>
            <a:noFill/>
            <a:ln w="28575">
              <a:solidFill>
                <a:srgbClr val="002060"/>
              </a:solidFill>
            </a:ln>
          </p:spPr>
        </p:sp>
        <p:cxnSp>
          <p:nvCxnSpPr>
            <p:cNvPr id="5" name="AutoShape 4"/>
            <p:cNvCxnSpPr>
              <a:cxnSpLocks noChangeShapeType="1"/>
            </p:cNvCxnSpPr>
            <p:nvPr/>
          </p:nvCxnSpPr>
          <p:spPr bwMode="auto">
            <a:xfrm>
              <a:off x="64574" y="2314576"/>
              <a:ext cx="5780743" cy="635"/>
            </a:xfrm>
            <a:prstGeom prst="straightConnector1">
              <a:avLst/>
            </a:prstGeom>
            <a:noFill/>
            <a:ln w="63500">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cxnSp>
          <p:nvCxnSpPr>
            <p:cNvPr id="6" name="AutoShape 5"/>
            <p:cNvCxnSpPr>
              <a:cxnSpLocks noChangeShapeType="1"/>
            </p:cNvCxnSpPr>
            <p:nvPr/>
          </p:nvCxnSpPr>
          <p:spPr bwMode="auto">
            <a:xfrm>
              <a:off x="1036430" y="356871"/>
              <a:ext cx="635" cy="3253104"/>
            </a:xfrm>
            <a:prstGeom prst="straightConnector1">
              <a:avLst/>
            </a:prstGeom>
            <a:noFill/>
            <a:ln w="15875">
              <a:solidFill>
                <a:srgbClr val="002060"/>
              </a:solidFill>
              <a:round/>
              <a:headEnd/>
              <a:tailEnd/>
            </a:ln>
            <a:extLst>
              <a:ext uri="{909E8E84-426E-40DD-AFC4-6F175D3DCCD1}">
                <a14:hiddenFill xmlns:a14="http://schemas.microsoft.com/office/drawing/2010/main">
                  <a:noFill/>
                </a14:hiddenFill>
              </a:ext>
            </a:extLst>
          </p:spPr>
        </p:cxnSp>
        <p:cxnSp>
          <p:nvCxnSpPr>
            <p:cNvPr id="7" name="AutoShape 6"/>
            <p:cNvCxnSpPr>
              <a:cxnSpLocks noChangeShapeType="1"/>
            </p:cNvCxnSpPr>
            <p:nvPr/>
          </p:nvCxnSpPr>
          <p:spPr bwMode="auto">
            <a:xfrm>
              <a:off x="5332205" y="381001"/>
              <a:ext cx="18415" cy="3228974"/>
            </a:xfrm>
            <a:prstGeom prst="straightConnector1">
              <a:avLst/>
            </a:prstGeom>
            <a:noFill/>
            <a:ln w="15875">
              <a:solidFill>
                <a:srgbClr val="000000"/>
              </a:solidFill>
              <a:round/>
              <a:headEnd/>
              <a:tailEnd/>
            </a:ln>
            <a:extLst>
              <a:ext uri="{909E8E84-426E-40DD-AFC4-6F175D3DCCD1}">
                <a14:hiddenFill xmlns:a14="http://schemas.microsoft.com/office/drawing/2010/main">
                  <a:noFill/>
                </a14:hiddenFill>
              </a:ext>
            </a:extLst>
          </p:spPr>
        </p:cxnSp>
        <p:grpSp>
          <p:nvGrpSpPr>
            <p:cNvPr id="8" name="Group 7"/>
            <p:cNvGrpSpPr>
              <a:grpSpLocks/>
            </p:cNvGrpSpPr>
            <p:nvPr/>
          </p:nvGrpSpPr>
          <p:grpSpPr bwMode="auto">
            <a:xfrm>
              <a:off x="2870167" y="2466644"/>
              <a:ext cx="2454924" cy="457226"/>
              <a:chOff x="6777" y="11711"/>
              <a:chExt cx="2212" cy="554"/>
            </a:xfrm>
          </p:grpSpPr>
          <mc:AlternateContent xmlns:mc="http://schemas.openxmlformats.org/markup-compatibility/2006" xmlns:a14="http://schemas.microsoft.com/office/drawing/2010/main">
            <mc:Choice Requires="a14">
              <p:sp>
                <p:nvSpPr>
                  <p:cNvPr id="31" name="Text Box 2"/>
                  <p:cNvSpPr txBox="1">
                    <a:spLocks noChangeArrowheads="1"/>
                  </p:cNvSpPr>
                  <p:nvPr/>
                </p:nvSpPr>
                <p:spPr bwMode="auto">
                  <a:xfrm>
                    <a:off x="7456" y="11711"/>
                    <a:ext cx="891" cy="554"/>
                  </a:xfrm>
                  <a:prstGeom prst="rect">
                    <a:avLst/>
                  </a:prstGeom>
                  <a:solidFill>
                    <a:schemeClr val="bg1"/>
                  </a:solidFill>
                  <a:ln w="9525">
                    <a:solidFill>
                      <a:schemeClr val="bg1">
                        <a:lumMod val="100000"/>
                        <a:lumOff val="0"/>
                      </a:schemeClr>
                    </a:solidFill>
                    <a:miter lim="800000"/>
                    <a:headEnd/>
                    <a:tailEnd/>
                  </a:ln>
                </p:spPr>
                <p:txBody>
                  <a:bodyPr rot="0" vert="horz" wrap="square" lIns="91440" tIns="45720" rIns="91440" bIns="45720" anchor="t" anchorCtr="0" upright="1">
                    <a:noAutofit/>
                  </a:bodyPr>
                  <a:lstStyle/>
                  <a:p>
                    <a:pPr algn="ctr"/>
                    <a14:m>
                      <m:oMathPara xmlns:m="http://schemas.openxmlformats.org/officeDocument/2006/math">
                        <m:oMathParaPr>
                          <m:jc m:val="centerGroup"/>
                        </m:oMathParaPr>
                        <m:oMath xmlns:m="http://schemas.openxmlformats.org/officeDocument/2006/math">
                          <m:f>
                            <m:fPr>
                              <m:ctrlPr>
                                <a:rPr lang="en-US" sz="2800" b="1" i="1" smtClean="0">
                                  <a:latin typeface="Cambria Math" panose="02040503050406030204" pitchFamily="18" charset="0"/>
                                  <a:ea typeface="Cambria Math" panose="02040503050406030204" pitchFamily="18" charset="0"/>
                                </a:rPr>
                              </m:ctrlPr>
                            </m:fPr>
                            <m:num>
                              <m:sSubSup>
                                <m:sSubSupPr>
                                  <m:ctrlPr>
                                    <a:rPr lang="en-US" sz="2800" b="1" i="1">
                                      <a:latin typeface="Cambria Math" panose="02040503050406030204" pitchFamily="18" charset="0"/>
                                      <a:ea typeface="Cambria Math" panose="02040503050406030204" pitchFamily="18" charset="0"/>
                                    </a:rPr>
                                  </m:ctrlPr>
                                </m:sSubSupPr>
                                <m:e>
                                  <m:r>
                                    <a:rPr lang="en-US" sz="2800" b="1" i="1">
                                      <a:latin typeface="Cambria Math" panose="02040503050406030204" pitchFamily="18" charset="0"/>
                                      <a:ea typeface="Cambria Math" panose="02040503050406030204" pitchFamily="18" charset="0"/>
                                    </a:rPr>
                                    <m:t>𝒗</m:t>
                                  </m:r>
                                </m:e>
                                <m:sub>
                                  <m:r>
                                    <a:rPr lang="en-US" sz="2800" b="1" i="1">
                                      <a:latin typeface="Cambria Math" panose="02040503050406030204" pitchFamily="18" charset="0"/>
                                      <a:ea typeface="Cambria Math" panose="02040503050406030204" pitchFamily="18" charset="0"/>
                                    </a:rPr>
                                    <m:t>𝒄</m:t>
                                  </m:r>
                                </m:sub>
                                <m:sup>
                                  <m:r>
                                    <a:rPr lang="en-US" sz="2800" b="1" i="1">
                                      <a:latin typeface="Cambria Math" panose="02040503050406030204" pitchFamily="18" charset="0"/>
                                      <a:ea typeface="Cambria Math" panose="02040503050406030204" pitchFamily="18" charset="0"/>
                                    </a:rPr>
                                    <m:t>𝟐</m:t>
                                  </m:r>
                                </m:sup>
                              </m:sSubSup>
                            </m:num>
                            <m:den>
                              <m:r>
                                <a:rPr lang="en-US" sz="2800" b="1" i="1" smtClean="0">
                                  <a:latin typeface="Cambria Math" panose="02040503050406030204" pitchFamily="18" charset="0"/>
                                  <a:ea typeface="Cambria Math" panose="02040503050406030204" pitchFamily="18" charset="0"/>
                                </a:rPr>
                                <m:t>𝟐</m:t>
                              </m:r>
                              <m:r>
                                <a:rPr lang="en-US" sz="2800" b="1" i="1" smtClean="0">
                                  <a:latin typeface="Cambria Math" panose="02040503050406030204" pitchFamily="18" charset="0"/>
                                  <a:ea typeface="Cambria Math" panose="02040503050406030204" pitchFamily="18" charset="0"/>
                                </a:rPr>
                                <m:t>𝒂</m:t>
                              </m:r>
                            </m:den>
                          </m:f>
                        </m:oMath>
                      </m:oMathPara>
                    </a14:m>
                    <a:endParaRPr lang="en-US" sz="2800" dirty="0">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31" name="Text Box 2"/>
                  <p:cNvSpPr txBox="1">
                    <a:spLocks noRot="1" noChangeAspect="1" noMove="1" noResize="1" noEditPoints="1" noAdjustHandles="1" noChangeArrowheads="1" noChangeShapeType="1" noTextEdit="1"/>
                  </p:cNvSpPr>
                  <p:nvPr/>
                </p:nvSpPr>
                <p:spPr bwMode="auto">
                  <a:xfrm>
                    <a:off x="7456" y="11711"/>
                    <a:ext cx="891" cy="554"/>
                  </a:xfrm>
                  <a:prstGeom prst="rect">
                    <a:avLst/>
                  </a:prstGeom>
                  <a:blipFill rotWithShape="0">
                    <a:blip r:embed="rId3"/>
                    <a:stretch>
                      <a:fillRect b="-15152"/>
                    </a:stretch>
                  </a:blipFill>
                  <a:ln w="9525">
                    <a:solidFill>
                      <a:schemeClr val="bg1">
                        <a:lumMod val="100000"/>
                        <a:lumOff val="0"/>
                      </a:schemeClr>
                    </a:solidFill>
                    <a:miter lim="800000"/>
                    <a:headEnd/>
                    <a:tailEnd/>
                  </a:ln>
                </p:spPr>
                <p:txBody>
                  <a:bodyPr/>
                  <a:lstStyle/>
                  <a:p>
                    <a:r>
                      <a:rPr lang="en-US">
                        <a:noFill/>
                      </a:rPr>
                      <a:t> </a:t>
                    </a:r>
                  </a:p>
                </p:txBody>
              </p:sp>
            </mc:Fallback>
          </mc:AlternateContent>
          <p:cxnSp>
            <p:nvCxnSpPr>
              <p:cNvPr id="32" name="AutoShape 14"/>
              <p:cNvCxnSpPr>
                <a:cxnSpLocks noChangeShapeType="1"/>
              </p:cNvCxnSpPr>
              <p:nvPr/>
            </p:nvCxnSpPr>
            <p:spPr bwMode="auto">
              <a:xfrm>
                <a:off x="8083" y="12085"/>
                <a:ext cx="906"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AutoShape 15"/>
              <p:cNvCxnSpPr>
                <a:cxnSpLocks noChangeShapeType="1"/>
              </p:cNvCxnSpPr>
              <p:nvPr/>
            </p:nvCxnSpPr>
            <p:spPr bwMode="auto">
              <a:xfrm flipH="1">
                <a:off x="6777" y="12085"/>
                <a:ext cx="88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9" name="Text Box 2"/>
            <p:cNvSpPr txBox="1">
              <a:spLocks noChangeArrowheads="1"/>
            </p:cNvSpPr>
            <p:nvPr/>
          </p:nvSpPr>
          <p:spPr bwMode="auto">
            <a:xfrm>
              <a:off x="226145" y="257175"/>
              <a:ext cx="1733550" cy="657225"/>
            </a:xfrm>
            <a:prstGeom prst="rect">
              <a:avLst/>
            </a:prstGeom>
            <a:solidFill>
              <a:srgbClr val="FFFFFF"/>
            </a:solidFill>
            <a:ln w="6350">
              <a:solidFill>
                <a:srgbClr val="00206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Critical Point,</a:t>
              </a:r>
            </a:p>
            <a:p>
              <a:pPr marL="0" marR="0" algn="ctr">
                <a:spcBef>
                  <a:spcPts val="0"/>
                </a:spcBef>
                <a:spcAft>
                  <a:spcPts val="0"/>
                </a:spcAft>
              </a:pPr>
              <a:r>
                <a:rPr lang="en-US" sz="1600" b="1" dirty="0">
                  <a:latin typeface="Arial" panose="020B0604020202020204" pitchFamily="34" charset="0"/>
                  <a:ea typeface="Calibri" panose="020F0502020204030204" pitchFamily="34" charset="0"/>
                  <a:cs typeface="Arial" panose="020B0604020202020204" pitchFamily="34" charset="0"/>
                </a:rPr>
                <a:t>Comfortable</a:t>
              </a:r>
              <a:r>
                <a:rPr lang="en-US" sz="1600" b="1" dirty="0">
                  <a:effectLst/>
                  <a:latin typeface="Arial" panose="020B0604020202020204" pitchFamily="34" charset="0"/>
                  <a:ea typeface="Calibri" panose="020F0502020204030204" pitchFamily="34" charset="0"/>
                  <a:cs typeface="Arial" panose="020B0604020202020204" pitchFamily="34" charset="0"/>
                </a:rPr>
                <a:t> Stopping Distance,</a:t>
              </a:r>
            </a:p>
            <a:p>
              <a:pPr marL="0" marR="0">
                <a:lnSpc>
                  <a:spcPct val="115000"/>
                </a:lnSpc>
                <a:spcBef>
                  <a:spcPts val="0"/>
                </a:spcBef>
                <a:spcAft>
                  <a:spcPts val="1000"/>
                </a:spcAft>
              </a:pPr>
              <a:r>
                <a:rPr lang="en-US"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AutoShape 5"/>
            <p:cNvCxnSpPr>
              <a:cxnSpLocks noChangeShapeType="1"/>
            </p:cNvCxnSpPr>
            <p:nvPr/>
          </p:nvCxnSpPr>
          <p:spPr bwMode="auto">
            <a:xfrm>
              <a:off x="2837532" y="657226"/>
              <a:ext cx="21317" cy="2562225"/>
            </a:xfrm>
            <a:prstGeom prst="straightConnector1">
              <a:avLst/>
            </a:prstGeom>
            <a:noFill/>
            <a:ln w="15875">
              <a:solidFill>
                <a:srgbClr val="002060"/>
              </a:solidFill>
              <a:round/>
              <a:headEnd/>
              <a:tailEnd/>
            </a:ln>
            <a:extLst>
              <a:ext uri="{909E8E84-426E-40DD-AFC4-6F175D3DCCD1}">
                <a14:hiddenFill xmlns:a14="http://schemas.microsoft.com/office/drawing/2010/main">
                  <a:noFill/>
                </a14:hiddenFill>
              </a:ext>
            </a:extLst>
          </p:spPr>
        </p:cxnSp>
        <p:sp>
          <p:nvSpPr>
            <p:cNvPr id="11" name="Text Box 2"/>
            <p:cNvSpPr txBox="1">
              <a:spLocks noChangeArrowheads="1"/>
            </p:cNvSpPr>
            <p:nvPr/>
          </p:nvSpPr>
          <p:spPr bwMode="auto">
            <a:xfrm>
              <a:off x="2072230" y="257176"/>
              <a:ext cx="1556680" cy="657224"/>
            </a:xfrm>
            <a:prstGeom prst="rect">
              <a:avLst/>
            </a:prstGeom>
            <a:solidFill>
              <a:srgbClr val="FFFFFF"/>
            </a:solidFill>
            <a:ln w="6350">
              <a:solidFill>
                <a:srgbClr val="00206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Braking Point</a:t>
              </a:r>
            </a:p>
            <a:p>
              <a:pPr marL="0" marR="0" algn="ctr">
                <a:lnSpc>
                  <a:spcPct val="115000"/>
                </a:lnSpc>
                <a:spcBef>
                  <a:spcPts val="0"/>
                </a:spcBef>
                <a:spcAft>
                  <a:spcPts val="1000"/>
                </a:spcAft>
              </a:pPr>
              <a:r>
                <a:rPr lang="en-US" sz="1600" b="1" dirty="0">
                  <a:latin typeface="Arial" panose="020B0604020202020204" pitchFamily="34" charset="0"/>
                  <a:ea typeface="Times New Roman" panose="02020603050405020304" pitchFamily="18" charset="0"/>
                  <a:cs typeface="Arial" panose="020B0604020202020204" pitchFamily="34" charset="0"/>
                </a:rPr>
                <a:t>End of Perception-Reaction Time</a:t>
              </a:r>
              <a:r>
                <a:rPr lang="en-US" sz="1100" b="1"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 Box 2"/>
                <p:cNvSpPr txBox="1">
                  <a:spLocks noChangeArrowheads="1"/>
                </p:cNvSpPr>
                <p:nvPr/>
              </p:nvSpPr>
              <p:spPr bwMode="auto">
                <a:xfrm>
                  <a:off x="1610621" y="2603895"/>
                  <a:ext cx="751840" cy="466751"/>
                </a:xfrm>
                <a:prstGeom prst="rect">
                  <a:avLst/>
                </a:prstGeom>
                <a:solidFill>
                  <a:srgbClr val="FFFFFF"/>
                </a:solidFill>
                <a:ln w="9525">
                  <a:solidFill>
                    <a:schemeClr val="bg1">
                      <a:lumMod val="100000"/>
                      <a:lumOff val="0"/>
                    </a:schemeClr>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b="1" i="1" smtClean="0">
                                <a:effectLst/>
                                <a:latin typeface="Cambria Math" panose="02040503050406030204" pitchFamily="18" charset="0"/>
                              </a:rPr>
                            </m:ctrlPr>
                          </m:sSubPr>
                          <m:e>
                            <m:r>
                              <a:rPr lang="en-US" sz="2800" b="1" i="1" smtClean="0">
                                <a:effectLst/>
                                <a:latin typeface="Cambria Math" panose="02040503050406030204" pitchFamily="18" charset="0"/>
                              </a:rPr>
                              <m:t>𝒗</m:t>
                            </m:r>
                          </m:e>
                          <m:sub>
                            <m:r>
                              <a:rPr lang="en-US" sz="2800" b="1" i="1" smtClean="0">
                                <a:effectLst/>
                                <a:latin typeface="Cambria Math" panose="02040503050406030204" pitchFamily="18" charset="0"/>
                              </a:rPr>
                              <m:t>𝒄</m:t>
                            </m:r>
                          </m:sub>
                        </m:sSub>
                        <m:sSub>
                          <m:sSubPr>
                            <m:ctrlPr>
                              <a:rPr lang="en-US" sz="2800" b="1" i="1" smtClean="0">
                                <a:effectLst/>
                                <a:latin typeface="Cambria Math" panose="02040503050406030204" pitchFamily="18" charset="0"/>
                              </a:rPr>
                            </m:ctrlPr>
                          </m:sSubPr>
                          <m:e>
                            <m:r>
                              <a:rPr lang="en-US" sz="2800" b="1" i="1" smtClean="0">
                                <a:effectLst/>
                                <a:latin typeface="Cambria Math" panose="02040503050406030204" pitchFamily="18" charset="0"/>
                              </a:rPr>
                              <m:t>𝒕</m:t>
                            </m:r>
                          </m:e>
                          <m:sub>
                            <m:r>
                              <a:rPr lang="en-US" sz="2800" b="1" i="1" smtClean="0">
                                <a:effectLst/>
                                <a:latin typeface="Cambria Math" panose="02040503050406030204" pitchFamily="18" charset="0"/>
                              </a:rPr>
                              <m:t>𝒑</m:t>
                            </m:r>
                          </m:sub>
                        </m:sSub>
                      </m:oMath>
                    </m:oMathPara>
                  </a14:m>
                  <a:endParaRPr lang="en-US" sz="2800" b="1" dirty="0">
                    <a:effectLst/>
                    <a:latin typeface="Times New Roman" panose="02020603050405020304" pitchFamily="18" charset="0"/>
                    <a:ea typeface="Times New Roman" panose="02020603050405020304" pitchFamily="18" charset="0"/>
                  </a:endParaRPr>
                </a:p>
              </p:txBody>
            </p:sp>
          </mc:Choice>
          <mc:Fallback xmlns="">
            <p:sp>
              <p:nvSpPr>
                <p:cNvPr id="12" name="Text Box 2"/>
                <p:cNvSpPr txBox="1">
                  <a:spLocks noRot="1" noChangeAspect="1" noMove="1" noResize="1" noEditPoints="1" noAdjustHandles="1" noChangeArrowheads="1" noChangeShapeType="1" noTextEdit="1"/>
                </p:cNvSpPr>
                <p:nvPr/>
              </p:nvSpPr>
              <p:spPr bwMode="auto">
                <a:xfrm>
                  <a:off x="1610621" y="2603895"/>
                  <a:ext cx="751840" cy="466751"/>
                </a:xfrm>
                <a:prstGeom prst="rect">
                  <a:avLst/>
                </a:prstGeom>
                <a:blipFill rotWithShape="0">
                  <a:blip r:embed="rId4"/>
                  <a:stretch>
                    <a:fillRect/>
                  </a:stretch>
                </a:blipFill>
                <a:ln w="9525">
                  <a:solidFill>
                    <a:schemeClr val="bg1">
                      <a:lumMod val="100000"/>
                      <a:lumOff val="0"/>
                    </a:schemeClr>
                  </a:solidFill>
                  <a:miter lim="800000"/>
                  <a:headEnd/>
                  <a:tailEnd/>
                </a:ln>
              </p:spPr>
              <p:txBody>
                <a:bodyPr/>
                <a:lstStyle/>
                <a:p>
                  <a:r>
                    <a:rPr lang="en-US">
                      <a:noFill/>
                    </a:rPr>
                    <a:t> </a:t>
                  </a:r>
                </a:p>
              </p:txBody>
            </p:sp>
          </mc:Fallback>
        </mc:AlternateContent>
        <p:cxnSp>
          <p:nvCxnSpPr>
            <p:cNvPr id="13" name="AutoShape 15"/>
            <p:cNvCxnSpPr>
              <a:cxnSpLocks noChangeShapeType="1"/>
            </p:cNvCxnSpPr>
            <p:nvPr/>
          </p:nvCxnSpPr>
          <p:spPr bwMode="auto">
            <a:xfrm flipH="1" flipV="1">
              <a:off x="1020074" y="2774433"/>
              <a:ext cx="723896" cy="113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 name="AutoShape 14"/>
            <p:cNvCxnSpPr>
              <a:cxnSpLocks noChangeShapeType="1"/>
            </p:cNvCxnSpPr>
            <p:nvPr/>
          </p:nvCxnSpPr>
          <p:spPr bwMode="auto">
            <a:xfrm>
              <a:off x="2200536" y="2783442"/>
              <a:ext cx="658313"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 name="Text Box 61"/>
            <p:cNvSpPr txBox="1"/>
            <p:nvPr/>
          </p:nvSpPr>
          <p:spPr>
            <a:xfrm>
              <a:off x="170304" y="2395202"/>
              <a:ext cx="723705" cy="2596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b="1" dirty="0">
                  <a:effectLst/>
                  <a:latin typeface="Arial" panose="020B0604020202020204" pitchFamily="34" charset="0"/>
                  <a:ea typeface="Times New Roman" panose="02020603050405020304" pitchFamily="18" charset="0"/>
                </a:rPr>
                <a:t>Must Stop</a:t>
              </a:r>
              <a:endParaRPr lang="en-US"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4068" y="347347"/>
              <a:ext cx="682952" cy="87185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99" y="1856896"/>
              <a:ext cx="971747" cy="420215"/>
            </a:xfrm>
            <a:prstGeom prst="rect">
              <a:avLst/>
            </a:prstGeom>
          </p:spPr>
        </p:pic>
        <p:sp>
          <p:nvSpPr>
            <p:cNvPr id="20" name="Flowchart: Connector 19"/>
            <p:cNvSpPr/>
            <p:nvPr/>
          </p:nvSpPr>
          <p:spPr>
            <a:xfrm>
              <a:off x="1339649" y="1438432"/>
              <a:ext cx="441526" cy="361793"/>
            </a:xfrm>
            <a:prstGeom prst="flowChartConnector">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C</a:t>
              </a:r>
              <a:endParaRPr lang="en-US" sz="1100" dirty="0">
                <a:effectLst/>
                <a:ea typeface="Calibri" panose="020F0502020204030204" pitchFamily="34" charset="0"/>
                <a:cs typeface="Times New Roman" panose="02020603050405020304" pitchFamily="18" charset="0"/>
              </a:endParaRPr>
            </a:p>
          </p:txBody>
        </p:sp>
        <p:sp>
          <p:nvSpPr>
            <p:cNvPr id="21" name="Flowchart: Connector 20"/>
            <p:cNvSpPr/>
            <p:nvPr/>
          </p:nvSpPr>
          <p:spPr>
            <a:xfrm>
              <a:off x="3213424" y="1428906"/>
              <a:ext cx="415096" cy="361315"/>
            </a:xfrm>
            <a:prstGeom prst="flowChartConnector">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B</a:t>
              </a:r>
              <a:endParaRPr lang="en-US" sz="1200" dirty="0">
                <a:effectLst/>
                <a:latin typeface="Times New Roman" panose="02020603050405020304" pitchFamily="18" charset="0"/>
                <a:ea typeface="Times New Roman" panose="02020603050405020304" pitchFamily="18" charset="0"/>
              </a:endParaRPr>
            </a:p>
          </p:txBody>
        </p:sp>
        <p:cxnSp>
          <p:nvCxnSpPr>
            <p:cNvPr id="22" name="Straight Arrow Connector 21"/>
            <p:cNvCxnSpPr>
              <a:stCxn id="20" idx="3"/>
            </p:cNvCxnSpPr>
            <p:nvPr/>
          </p:nvCxnSpPr>
          <p:spPr>
            <a:xfrm flipH="1">
              <a:off x="1036515" y="1747242"/>
              <a:ext cx="367794" cy="529869"/>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1" idx="3"/>
            </p:cNvCxnSpPr>
            <p:nvPr/>
          </p:nvCxnSpPr>
          <p:spPr>
            <a:xfrm flipH="1">
              <a:off x="2858849" y="1737308"/>
              <a:ext cx="415364" cy="539803"/>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9" name="Flowchart: Connector 28"/>
            <p:cNvSpPr/>
            <p:nvPr/>
          </p:nvSpPr>
          <p:spPr>
            <a:xfrm>
              <a:off x="4701200" y="1408881"/>
              <a:ext cx="414655" cy="361315"/>
            </a:xfrm>
            <a:prstGeom prst="flowChartConnector">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E</a:t>
              </a:r>
              <a:endParaRPr lang="en-US" sz="1200" dirty="0">
                <a:effectLst/>
                <a:latin typeface="Times New Roman" panose="02020603050405020304" pitchFamily="18" charset="0"/>
                <a:ea typeface="Times New Roman" panose="02020603050405020304" pitchFamily="18" charset="0"/>
              </a:endParaRPr>
            </a:p>
          </p:txBody>
        </p:sp>
        <p:cxnSp>
          <p:nvCxnSpPr>
            <p:cNvPr id="30" name="Straight Arrow Connector 29"/>
            <p:cNvCxnSpPr/>
            <p:nvPr/>
          </p:nvCxnSpPr>
          <p:spPr>
            <a:xfrm>
              <a:off x="4994068" y="1771171"/>
              <a:ext cx="338137" cy="524355"/>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2195591" y="4316859"/>
            <a:ext cx="1287072" cy="410882"/>
          </a:xfrm>
          <a:prstGeom prst="rect">
            <a:avLst/>
          </a:prstGeom>
          <a:noFill/>
        </p:spPr>
        <p:txBody>
          <a:bodyPr wrap="square" rtlCol="0">
            <a:spAutoFit/>
          </a:bodyPr>
          <a:lstStyle/>
          <a:p>
            <a:pPr>
              <a:lnSpc>
                <a:spcPct val="115000"/>
              </a:lnSpc>
              <a:spcAft>
                <a:spcPts val="1000"/>
              </a:spcAft>
            </a:pPr>
            <a:r>
              <a:rPr lang="en-US" b="1" dirty="0">
                <a:effectLst/>
                <a:latin typeface="Arial" panose="020B0604020202020204" pitchFamily="34" charset="0"/>
                <a:ea typeface="Times New Roman" panose="02020603050405020304" pitchFamily="18" charset="0"/>
              </a:rPr>
              <a:t>Must Go</a:t>
            </a:r>
            <a:endParaRPr lang="en-US" dirty="0">
              <a:effectLst/>
              <a:latin typeface="Times New Roman" panose="02020603050405020304" pitchFamily="18" charset="0"/>
              <a:ea typeface="Times New Roman" panose="02020603050405020304" pitchFamily="18" charset="0"/>
            </a:endParaRPr>
          </a:p>
        </p:txBody>
      </p:sp>
      <p:sp>
        <p:nvSpPr>
          <p:cNvPr id="37" name="Slide Number Placeholder 36"/>
          <p:cNvSpPr>
            <a:spLocks noGrp="1"/>
          </p:cNvSpPr>
          <p:nvPr>
            <p:ph type="sldNum" sz="quarter" idx="12"/>
          </p:nvPr>
        </p:nvSpPr>
        <p:spPr/>
        <p:txBody>
          <a:bodyPr/>
          <a:lstStyle/>
          <a:p>
            <a:fld id="{0348FCB6-30EA-4FE5-9D7F-96FB5D3C7E63}" type="slidenum">
              <a:rPr lang="en-US" smtClean="0"/>
              <a:t>27</a:t>
            </a:fld>
            <a:endParaRPr lang="en-US"/>
          </a:p>
        </p:txBody>
      </p:sp>
      <p:cxnSp>
        <p:nvCxnSpPr>
          <p:cNvPr id="40" name="AutoShape 15"/>
          <p:cNvCxnSpPr>
            <a:cxnSpLocks noChangeShapeType="1"/>
          </p:cNvCxnSpPr>
          <p:nvPr/>
        </p:nvCxnSpPr>
        <p:spPr bwMode="auto">
          <a:xfrm flipH="1">
            <a:off x="2108913" y="6041362"/>
            <a:ext cx="3651135"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 name="AutoShape 14"/>
          <p:cNvCxnSpPr>
            <a:cxnSpLocks noChangeShapeType="1"/>
          </p:cNvCxnSpPr>
          <p:nvPr/>
        </p:nvCxnSpPr>
        <p:spPr bwMode="auto">
          <a:xfrm flipV="1">
            <a:off x="6365927" y="6034286"/>
            <a:ext cx="3940432" cy="70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44" name="TextBox 43"/>
              <p:cNvSpPr txBox="1"/>
              <p:nvPr/>
            </p:nvSpPr>
            <p:spPr>
              <a:xfrm>
                <a:off x="5828841" y="5783115"/>
                <a:ext cx="39419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𝒄</m:t>
                      </m:r>
                    </m:oMath>
                  </m:oMathPara>
                </a14:m>
                <a:endParaRPr lang="en-US" sz="2800" b="1" dirty="0"/>
              </a:p>
            </p:txBody>
          </p:sp>
        </mc:Choice>
        <mc:Fallback xmlns="">
          <p:sp>
            <p:nvSpPr>
              <p:cNvPr id="44" name="TextBox 43"/>
              <p:cNvSpPr txBox="1">
                <a:spLocks noRot="1" noChangeAspect="1" noMove="1" noResize="1" noEditPoints="1" noAdjustHandles="1" noChangeArrowheads="1" noChangeShapeType="1" noTextEdit="1"/>
              </p:cNvSpPr>
              <p:nvPr/>
            </p:nvSpPr>
            <p:spPr>
              <a:xfrm>
                <a:off x="5828841" y="5783115"/>
                <a:ext cx="394198" cy="430887"/>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36119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28</a:t>
            </a:fld>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576E916-6086-4F8F-8A3B-72533F617183}"/>
                  </a:ext>
                </a:extLst>
              </p:cNvPr>
              <p:cNvSpPr/>
              <p:nvPr/>
            </p:nvSpPr>
            <p:spPr>
              <a:xfrm>
                <a:off x="1323976" y="1669846"/>
                <a:ext cx="8172450" cy="35949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5400" b="1" i="1" smtClean="0">
                              <a:latin typeface="Cambria Math" panose="02040503050406030204" pitchFamily="18" charset="0"/>
                            </a:rPr>
                          </m:ctrlPr>
                        </m:sSubPr>
                        <m:e>
                          <m:r>
                            <a:rPr lang="en-US" sz="5400" b="1" i="1">
                              <a:latin typeface="Cambria Math" panose="02040503050406030204" pitchFamily="18" charset="0"/>
                            </a:rPr>
                            <m:t>𝒀</m:t>
                          </m:r>
                        </m:e>
                        <m:sub>
                          <m:r>
                            <a:rPr lang="en-US" sz="5400" b="1" i="1">
                              <a:latin typeface="Cambria Math" panose="02040503050406030204" pitchFamily="18" charset="0"/>
                            </a:rPr>
                            <m:t>𝒎𝒊𝒏</m:t>
                          </m:r>
                        </m:sub>
                      </m:sSub>
                      <m:r>
                        <a:rPr lang="en-US" sz="5400" b="1" i="1">
                          <a:latin typeface="Cambria Math" panose="02040503050406030204" pitchFamily="18" charset="0"/>
                        </a:rPr>
                        <m:t>= </m:t>
                      </m:r>
                      <m:f>
                        <m:fPr>
                          <m:ctrlPr>
                            <a:rPr lang="en-US" sz="5400" b="1" i="1">
                              <a:latin typeface="Cambria Math" panose="02040503050406030204" pitchFamily="18" charset="0"/>
                            </a:rPr>
                          </m:ctrlPr>
                        </m:fPr>
                        <m:num>
                          <m:r>
                            <a:rPr lang="en-US" sz="5400" b="1" i="1">
                              <a:latin typeface="Cambria Math" panose="02040503050406030204" pitchFamily="18" charset="0"/>
                            </a:rPr>
                            <m:t>𝒄</m:t>
                          </m:r>
                        </m:num>
                        <m:den>
                          <m:sSub>
                            <m:sSubPr>
                              <m:ctrlPr>
                                <a:rPr lang="en-US" sz="5400" b="1" i="1">
                                  <a:latin typeface="Cambria Math" panose="02040503050406030204" pitchFamily="18" charset="0"/>
                                </a:rPr>
                              </m:ctrlPr>
                            </m:sSubPr>
                            <m:e>
                              <m:r>
                                <a:rPr lang="en-US" sz="5400" b="1" i="1">
                                  <a:latin typeface="Cambria Math" panose="02040503050406030204" pitchFamily="18" charset="0"/>
                                </a:rPr>
                                <m:t>𝒗</m:t>
                              </m:r>
                            </m:e>
                            <m:sub>
                              <m:r>
                                <a:rPr lang="en-US" sz="5400" b="1" i="1">
                                  <a:latin typeface="Cambria Math" panose="02040503050406030204" pitchFamily="18" charset="0"/>
                                </a:rPr>
                                <m:t>𝒂𝒗𝒈</m:t>
                              </m:r>
                            </m:sub>
                          </m:sSub>
                        </m:den>
                      </m:f>
                      <m:r>
                        <a:rPr lang="en-US" sz="5400" b="1" i="1" smtClean="0">
                          <a:latin typeface="Cambria Math" panose="02040503050406030204" pitchFamily="18" charset="0"/>
                        </a:rPr>
                        <m:t>=</m:t>
                      </m:r>
                    </m:oMath>
                  </m:oMathPara>
                </a14:m>
                <a:endParaRPr lang="en-US" sz="5400" b="1" i="1" dirty="0">
                  <a:latin typeface="Cambria Math" panose="02040503050406030204" pitchFamily="18" charset="0"/>
                </a:endParaRPr>
              </a:p>
              <a:p>
                <a:r>
                  <a:rPr lang="en-US" sz="5400" b="1" dirty="0"/>
                  <a:t> </a:t>
                </a:r>
                <a:r>
                  <a:rPr lang="en-US" sz="5400" b="1" dirty="0">
                    <a:latin typeface="Cambria Math" panose="02040503050406030204" pitchFamily="18" charset="0"/>
                    <a:ea typeface="Cambria Math" panose="02040503050406030204" pitchFamily="18" charset="0"/>
                  </a:rPr>
                  <a:t>= </a:t>
                </a:r>
                <a14:m>
                  <m:oMath xmlns:m="http://schemas.openxmlformats.org/officeDocument/2006/math">
                    <m:f>
                      <m:fPr>
                        <m:ctrlPr>
                          <a:rPr lang="en-US" sz="5400" b="1" i="1">
                            <a:latin typeface="Cambria Math" panose="02040503050406030204" pitchFamily="18" charset="0"/>
                          </a:rPr>
                        </m:ctrlPr>
                      </m:fPr>
                      <m:num>
                        <m:sSub>
                          <m:sSubPr>
                            <m:ctrlPr>
                              <a:rPr lang="en-US" sz="5400" b="1" i="1">
                                <a:latin typeface="Cambria Math" panose="02040503050406030204" pitchFamily="18" charset="0"/>
                              </a:rPr>
                            </m:ctrlPr>
                          </m:sSubPr>
                          <m:e>
                            <m:r>
                              <a:rPr lang="en-US" sz="5400" b="1" i="1">
                                <a:latin typeface="Cambria Math" panose="02040503050406030204" pitchFamily="18" charset="0"/>
                              </a:rPr>
                              <m:t>𝒗</m:t>
                            </m:r>
                          </m:e>
                          <m:sub>
                            <m:r>
                              <a:rPr lang="en-US" sz="5400" b="1" i="1">
                                <a:latin typeface="Cambria Math" panose="02040503050406030204" pitchFamily="18" charset="0"/>
                              </a:rPr>
                              <m:t>𝒄</m:t>
                            </m:r>
                          </m:sub>
                        </m:sSub>
                        <m:sSub>
                          <m:sSubPr>
                            <m:ctrlPr>
                              <a:rPr lang="en-US" sz="5400" b="1" i="1">
                                <a:latin typeface="Cambria Math" panose="02040503050406030204" pitchFamily="18" charset="0"/>
                              </a:rPr>
                            </m:ctrlPr>
                          </m:sSubPr>
                          <m:e>
                            <m:r>
                              <a:rPr lang="en-US" sz="5400" b="1" i="1">
                                <a:latin typeface="Cambria Math" panose="02040503050406030204" pitchFamily="18" charset="0"/>
                              </a:rPr>
                              <m:t>𝒕</m:t>
                            </m:r>
                          </m:e>
                          <m:sub>
                            <m:r>
                              <a:rPr lang="en-US" sz="5400" b="1" i="1">
                                <a:latin typeface="Cambria Math" panose="02040503050406030204" pitchFamily="18" charset="0"/>
                              </a:rPr>
                              <m:t>𝒑</m:t>
                            </m:r>
                          </m:sub>
                        </m:sSub>
                        <m:r>
                          <m:rPr>
                            <m:nor/>
                          </m:rPr>
                          <a:rPr lang="en-US" sz="5400" b="1" dirty="0"/>
                          <m:t>+ </m:t>
                        </m:r>
                        <m:f>
                          <m:fPr>
                            <m:ctrlPr>
                              <a:rPr lang="en-US" sz="5400" b="1" i="1">
                                <a:latin typeface="Cambria Math" panose="02040503050406030204" pitchFamily="18" charset="0"/>
                                <a:ea typeface="Cambria Math" panose="02040503050406030204" pitchFamily="18" charset="0"/>
                              </a:rPr>
                            </m:ctrlPr>
                          </m:fPr>
                          <m:num>
                            <m:sSubSup>
                              <m:sSubSupPr>
                                <m:ctrlPr>
                                  <a:rPr lang="en-US" sz="5400" b="1" i="1">
                                    <a:latin typeface="Cambria Math" panose="02040503050406030204" pitchFamily="18" charset="0"/>
                                    <a:ea typeface="Cambria Math" panose="02040503050406030204" pitchFamily="18" charset="0"/>
                                  </a:rPr>
                                </m:ctrlPr>
                              </m:sSubSupPr>
                              <m:e>
                                <m:r>
                                  <a:rPr lang="en-US" sz="5400" b="1" i="1">
                                    <a:latin typeface="Cambria Math" panose="02040503050406030204" pitchFamily="18" charset="0"/>
                                    <a:ea typeface="Cambria Math" panose="02040503050406030204" pitchFamily="18" charset="0"/>
                                  </a:rPr>
                                  <m:t>𝒗</m:t>
                                </m:r>
                              </m:e>
                              <m:sub>
                                <m:r>
                                  <a:rPr lang="en-US" sz="5400" b="1" i="1">
                                    <a:latin typeface="Cambria Math" panose="02040503050406030204" pitchFamily="18" charset="0"/>
                                    <a:ea typeface="Cambria Math" panose="02040503050406030204" pitchFamily="18" charset="0"/>
                                  </a:rPr>
                                  <m:t>𝒄</m:t>
                                </m:r>
                              </m:sub>
                              <m:sup>
                                <m:r>
                                  <a:rPr lang="en-US" sz="5400" b="1" i="1">
                                    <a:latin typeface="Cambria Math" panose="02040503050406030204" pitchFamily="18" charset="0"/>
                                    <a:ea typeface="Cambria Math" panose="02040503050406030204" pitchFamily="18" charset="0"/>
                                  </a:rPr>
                                  <m:t>𝟐</m:t>
                                </m:r>
                              </m:sup>
                            </m:sSubSup>
                          </m:num>
                          <m:den>
                            <m:r>
                              <a:rPr lang="en-US" sz="5400" b="1" i="1">
                                <a:latin typeface="Cambria Math" panose="02040503050406030204" pitchFamily="18" charset="0"/>
                                <a:ea typeface="Cambria Math" panose="02040503050406030204" pitchFamily="18" charset="0"/>
                              </a:rPr>
                              <m:t>𝟐</m:t>
                            </m:r>
                            <m:r>
                              <a:rPr lang="en-US" sz="5400" b="1" i="1">
                                <a:latin typeface="Cambria Math" panose="02040503050406030204" pitchFamily="18" charset="0"/>
                                <a:ea typeface="Cambria Math" panose="02040503050406030204" pitchFamily="18" charset="0"/>
                              </a:rPr>
                              <m:t>𝒂</m:t>
                            </m:r>
                          </m:den>
                        </m:f>
                      </m:num>
                      <m:den>
                        <m:sSub>
                          <m:sSubPr>
                            <m:ctrlPr>
                              <a:rPr lang="en-US" sz="5400" b="1" i="1">
                                <a:latin typeface="Cambria Math" panose="02040503050406030204" pitchFamily="18" charset="0"/>
                              </a:rPr>
                            </m:ctrlPr>
                          </m:sSubPr>
                          <m:e>
                            <m:r>
                              <a:rPr lang="en-US" sz="5400" b="1" i="1">
                                <a:latin typeface="Cambria Math" panose="02040503050406030204" pitchFamily="18" charset="0"/>
                              </a:rPr>
                              <m:t>𝒗</m:t>
                            </m:r>
                          </m:e>
                          <m:sub>
                            <m:r>
                              <a:rPr lang="en-US" sz="5400" b="1" i="1">
                                <a:latin typeface="Cambria Math" panose="02040503050406030204" pitchFamily="18" charset="0"/>
                              </a:rPr>
                              <m:t>𝒄</m:t>
                            </m:r>
                          </m:sub>
                        </m:sSub>
                      </m:den>
                    </m:f>
                  </m:oMath>
                </a14:m>
                <a:r>
                  <a:rPr lang="en-US" sz="5400" b="1" dirty="0"/>
                  <a:t> </a:t>
                </a:r>
                <a:r>
                  <a:rPr lang="en-US" sz="5400" b="1"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5400" b="1" i="1">
                            <a:latin typeface="Cambria Math" panose="02040503050406030204" pitchFamily="18" charset="0"/>
                          </a:rPr>
                        </m:ctrlPr>
                      </m:sSubPr>
                      <m:e>
                        <m:r>
                          <a:rPr lang="en-US" sz="5400" b="1" i="1">
                            <a:latin typeface="Cambria Math" panose="02040503050406030204" pitchFamily="18" charset="0"/>
                          </a:rPr>
                          <m:t>𝒕</m:t>
                        </m:r>
                      </m:e>
                      <m:sub>
                        <m:r>
                          <a:rPr lang="en-US" sz="5400" b="1" i="1">
                            <a:latin typeface="Cambria Math" panose="02040503050406030204" pitchFamily="18" charset="0"/>
                          </a:rPr>
                          <m:t>𝒑</m:t>
                        </m:r>
                      </m:sub>
                    </m:sSub>
                    <m:r>
                      <m:rPr>
                        <m:nor/>
                      </m:rPr>
                      <a:rPr lang="en-US" sz="5400" b="1" dirty="0"/>
                      <m:t>+ </m:t>
                    </m:r>
                    <m:f>
                      <m:fPr>
                        <m:ctrlPr>
                          <a:rPr lang="en-US" sz="5400" b="1" i="1">
                            <a:latin typeface="Cambria Math" panose="02040503050406030204" pitchFamily="18" charset="0"/>
                            <a:ea typeface="Cambria Math" panose="02040503050406030204" pitchFamily="18" charset="0"/>
                          </a:rPr>
                        </m:ctrlPr>
                      </m:fPr>
                      <m:num>
                        <m:sSub>
                          <m:sSubPr>
                            <m:ctrlPr>
                              <a:rPr lang="en-US" sz="5400" b="1" i="1">
                                <a:latin typeface="Cambria Math" panose="02040503050406030204" pitchFamily="18" charset="0"/>
                                <a:ea typeface="Cambria Math" panose="02040503050406030204" pitchFamily="18" charset="0"/>
                              </a:rPr>
                            </m:ctrlPr>
                          </m:sSubPr>
                          <m:e>
                            <m:r>
                              <a:rPr lang="en-US" sz="5400" b="1" i="1">
                                <a:latin typeface="Cambria Math" panose="02040503050406030204" pitchFamily="18" charset="0"/>
                                <a:ea typeface="Cambria Math" panose="02040503050406030204" pitchFamily="18" charset="0"/>
                              </a:rPr>
                              <m:t>𝒗</m:t>
                            </m:r>
                          </m:e>
                          <m:sub>
                            <m:r>
                              <a:rPr lang="en-US" sz="5400" b="1" i="1">
                                <a:latin typeface="Cambria Math" panose="02040503050406030204" pitchFamily="18" charset="0"/>
                                <a:ea typeface="Cambria Math" panose="02040503050406030204" pitchFamily="18" charset="0"/>
                              </a:rPr>
                              <m:t>𝒄</m:t>
                            </m:r>
                          </m:sub>
                        </m:sSub>
                      </m:num>
                      <m:den>
                        <m:r>
                          <a:rPr lang="en-US" sz="5400" b="1" i="1">
                            <a:latin typeface="Cambria Math" panose="02040503050406030204" pitchFamily="18" charset="0"/>
                            <a:ea typeface="Cambria Math" panose="02040503050406030204" pitchFamily="18" charset="0"/>
                          </a:rPr>
                          <m:t>𝟐</m:t>
                        </m:r>
                        <m:r>
                          <a:rPr lang="en-US" sz="5400" b="1" i="1">
                            <a:latin typeface="Cambria Math" panose="02040503050406030204" pitchFamily="18" charset="0"/>
                            <a:ea typeface="Cambria Math" panose="02040503050406030204" pitchFamily="18" charset="0"/>
                          </a:rPr>
                          <m:t>𝒂</m:t>
                        </m:r>
                      </m:den>
                    </m:f>
                  </m:oMath>
                </a14:m>
                <a:endParaRPr lang="en-US" sz="5400" dirty="0"/>
              </a:p>
            </p:txBody>
          </p:sp>
        </mc:Choice>
        <mc:Fallback xmlns="">
          <p:sp>
            <p:nvSpPr>
              <p:cNvPr id="3" name="Rectangle 2">
                <a:extLst>
                  <a:ext uri="{FF2B5EF4-FFF2-40B4-BE49-F238E27FC236}">
                    <a16:creationId xmlns:a16="http://schemas.microsoft.com/office/drawing/2014/main" id="{0576E916-6086-4F8F-8A3B-72533F617183}"/>
                  </a:ext>
                </a:extLst>
              </p:cNvPr>
              <p:cNvSpPr>
                <a:spLocks noRot="1" noChangeAspect="1" noMove="1" noResize="1" noEditPoints="1" noAdjustHandles="1" noChangeArrowheads="1" noChangeShapeType="1" noTextEdit="1"/>
              </p:cNvSpPr>
              <p:nvPr/>
            </p:nvSpPr>
            <p:spPr>
              <a:xfrm>
                <a:off x="1323976" y="1669846"/>
                <a:ext cx="8172450" cy="3594958"/>
              </a:xfrm>
              <a:prstGeom prst="rect">
                <a:avLst/>
              </a:prstGeom>
              <a:blipFill>
                <a:blip r:embed="rId3"/>
                <a:stretch>
                  <a:fillRect l="-1417" b="-1186"/>
                </a:stretch>
              </a:blipFill>
            </p:spPr>
            <p:txBody>
              <a:bodyPr/>
              <a:lstStyle/>
              <a:p>
                <a:r>
                  <a:rPr lang="en-US">
                    <a:noFill/>
                  </a:rPr>
                  <a:t> </a:t>
                </a:r>
              </a:p>
            </p:txBody>
          </p:sp>
        </mc:Fallback>
      </mc:AlternateContent>
    </p:spTree>
    <p:extLst>
      <p:ext uri="{BB962C8B-B14F-4D97-AF65-F5344CB8AC3E}">
        <p14:creationId xmlns:p14="http://schemas.microsoft.com/office/powerpoint/2010/main" val="204244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29</a:t>
            </a:fld>
            <a:endParaRPr lang="en-US"/>
          </a:p>
        </p:txBody>
      </p:sp>
      <mc:AlternateContent xmlns:mc="http://schemas.openxmlformats.org/markup-compatibility/2006" xmlns:a14="http://schemas.microsoft.com/office/drawing/2010/main">
        <mc:Choice Requires="a14">
          <p:sp>
            <p:nvSpPr>
              <p:cNvPr id="4" name="Rectangle 3"/>
              <p:cNvSpPr/>
              <p:nvPr/>
            </p:nvSpPr>
            <p:spPr>
              <a:xfrm>
                <a:off x="719820" y="696693"/>
                <a:ext cx="10120504" cy="1850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0" smtClean="0">
                          <a:latin typeface="Cambria Math" panose="02040503050406030204" pitchFamily="18" charset="0"/>
                        </a:rPr>
                        <m:t> </m:t>
                      </m:r>
                      <m:r>
                        <a:rPr lang="en-US" sz="6000" b="1" i="1" smtClean="0">
                          <a:latin typeface="Cambria Math" panose="02040503050406030204" pitchFamily="18" charset="0"/>
                        </a:rPr>
                        <m:t>𝒀</m:t>
                      </m:r>
                      <m:r>
                        <a:rPr lang="en-US" sz="6000" b="1" i="1" smtClean="0">
                          <a:latin typeface="Cambria Math" panose="02040503050406030204" pitchFamily="18" charset="0"/>
                        </a:rPr>
                        <m:t>= </m:t>
                      </m:r>
                      <m:sSub>
                        <m:sSubPr>
                          <m:ctrlPr>
                            <a:rPr lang="en-US" sz="6000" i="1">
                              <a:latin typeface="Cambria Math" panose="02040503050406030204" pitchFamily="18" charset="0"/>
                            </a:rPr>
                          </m:ctrlPr>
                        </m:sSubPr>
                        <m:e>
                          <m:r>
                            <a:rPr lang="en-US" sz="6000" b="1" i="1">
                              <a:latin typeface="Cambria Math" panose="02040503050406030204" pitchFamily="18" charset="0"/>
                            </a:rPr>
                            <m:t>𝒕</m:t>
                          </m:r>
                        </m:e>
                        <m:sub>
                          <m:r>
                            <a:rPr lang="en-US" sz="6000" b="1" i="1">
                              <a:latin typeface="Cambria Math" panose="02040503050406030204" pitchFamily="18" charset="0"/>
                            </a:rPr>
                            <m:t>𝒑</m:t>
                          </m:r>
                        </m:sub>
                      </m:sSub>
                      <m:r>
                        <a:rPr lang="en-US" sz="6000" b="1" i="1">
                          <a:latin typeface="Cambria Math" panose="02040503050406030204" pitchFamily="18" charset="0"/>
                        </a:rPr>
                        <m:t>+ </m:t>
                      </m:r>
                      <m:f>
                        <m:fPr>
                          <m:ctrlPr>
                            <a:rPr lang="en-US" sz="6000" i="1">
                              <a:latin typeface="Cambria Math" panose="02040503050406030204" pitchFamily="18" charset="0"/>
                            </a:rPr>
                          </m:ctrlPr>
                        </m:fPr>
                        <m:num>
                          <m:r>
                            <a:rPr lang="en-US" sz="6000" b="1" i="1" smtClean="0">
                              <a:solidFill>
                                <a:schemeClr val="tx1"/>
                              </a:solidFill>
                              <a:latin typeface="Cambria Math" panose="02040503050406030204" pitchFamily="18" charset="0"/>
                            </a:rPr>
                            <m:t>𝒗</m:t>
                          </m:r>
                        </m:num>
                        <m:den>
                          <m:r>
                            <a:rPr lang="en-US" sz="6000" b="1" i="1" smtClean="0">
                              <a:latin typeface="Cambria Math" panose="02040503050406030204" pitchFamily="18" charset="0"/>
                            </a:rPr>
                            <m:t>𝟐</m:t>
                          </m:r>
                          <m:r>
                            <a:rPr lang="en-US" sz="6000" b="1" i="1" smtClean="0">
                              <a:latin typeface="Cambria Math" panose="02040503050406030204" pitchFamily="18" charset="0"/>
                            </a:rPr>
                            <m:t>(</m:t>
                          </m:r>
                          <m:r>
                            <a:rPr lang="en-US" sz="6000" b="1" i="1">
                              <a:latin typeface="Cambria Math" panose="02040503050406030204" pitchFamily="18" charset="0"/>
                            </a:rPr>
                            <m:t>𝒂</m:t>
                          </m:r>
                          <m:r>
                            <a:rPr lang="en-US" sz="6000" b="1" i="1" smtClean="0">
                              <a:latin typeface="Cambria Math" panose="02040503050406030204" pitchFamily="18" charset="0"/>
                            </a:rPr>
                            <m:t>+</m:t>
                          </m:r>
                          <m:r>
                            <a:rPr lang="en-US" sz="6000" b="1" i="1" smtClean="0">
                              <a:latin typeface="Cambria Math" panose="02040503050406030204" pitchFamily="18" charset="0"/>
                            </a:rPr>
                            <m:t>𝒈𝑮</m:t>
                          </m:r>
                          <m:r>
                            <a:rPr lang="en-US" sz="6000" b="1" i="1" smtClean="0">
                              <a:latin typeface="Cambria Math" panose="02040503050406030204" pitchFamily="18" charset="0"/>
                            </a:rPr>
                            <m:t>)</m:t>
                          </m:r>
                        </m:den>
                      </m:f>
                    </m:oMath>
                  </m:oMathPara>
                </a14:m>
                <a:endParaRPr lang="en-US" sz="6000" dirty="0"/>
              </a:p>
            </p:txBody>
          </p:sp>
        </mc:Choice>
        <mc:Fallback xmlns="">
          <p:sp>
            <p:nvSpPr>
              <p:cNvPr id="4" name="Rectangle 3"/>
              <p:cNvSpPr>
                <a:spLocks noRot="1" noChangeAspect="1" noMove="1" noResize="1" noEditPoints="1" noAdjustHandles="1" noChangeArrowheads="1" noChangeShapeType="1" noTextEdit="1"/>
              </p:cNvSpPr>
              <p:nvPr/>
            </p:nvSpPr>
            <p:spPr>
              <a:xfrm>
                <a:off x="719820" y="696693"/>
                <a:ext cx="10120504" cy="1850571"/>
              </a:xfrm>
              <a:prstGeom prst="rect">
                <a:avLst/>
              </a:prstGeom>
              <a:blipFill>
                <a:blip r:embed="rId3"/>
                <a:stretch>
                  <a:fillRect/>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C7ECF3C8-3095-403C-8A9C-6C849D918F2E}"/>
              </a:ext>
            </a:extLst>
          </p:cNvPr>
          <p:cNvSpPr/>
          <p:nvPr/>
        </p:nvSpPr>
        <p:spPr>
          <a:xfrm>
            <a:off x="1166070" y="612396"/>
            <a:ext cx="9286613" cy="2332140"/>
          </a:xfrm>
          <a:prstGeom prst="ellipse">
            <a:avLst/>
          </a:prstGeom>
          <a:solidFill>
            <a:srgbClr val="FF00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DE5286-8513-49B2-A087-BF57A2309305}"/>
              </a:ext>
            </a:extLst>
          </p:cNvPr>
          <p:cNvSpPr txBox="1"/>
          <p:nvPr/>
        </p:nvSpPr>
        <p:spPr>
          <a:xfrm>
            <a:off x="535021" y="3433864"/>
            <a:ext cx="11409328" cy="2554545"/>
          </a:xfrm>
          <a:prstGeom prst="rect">
            <a:avLst/>
          </a:prstGeom>
          <a:noFill/>
        </p:spPr>
        <p:txBody>
          <a:bodyPr wrap="square" rtlCol="0">
            <a:spAutoFit/>
          </a:bodyPr>
          <a:lstStyle/>
          <a:p>
            <a:r>
              <a:rPr lang="en-US" sz="2000" b="1" dirty="0"/>
              <a:t>#1.  Error.    Wrong Algebra</a:t>
            </a:r>
          </a:p>
          <a:p>
            <a:endParaRPr lang="en-US" sz="2000" b="1" dirty="0"/>
          </a:p>
          <a:p>
            <a:r>
              <a:rPr lang="en-US" sz="2000" b="1" dirty="0"/>
              <a:t>Traffic engineers apply this algebra to all traffic movements.</a:t>
            </a:r>
          </a:p>
          <a:p>
            <a:endParaRPr lang="en-US" sz="2000" b="1" dirty="0"/>
          </a:p>
          <a:p>
            <a:r>
              <a:rPr lang="en-US" sz="2000" b="1" dirty="0"/>
              <a:t>BUT:</a:t>
            </a:r>
          </a:p>
          <a:p>
            <a:endParaRPr lang="en-US" sz="2000" b="1" dirty="0"/>
          </a:p>
          <a:p>
            <a:r>
              <a:rPr lang="en-US" sz="2000" b="1" dirty="0"/>
              <a:t>The equation works for only a special case.</a:t>
            </a:r>
          </a:p>
          <a:p>
            <a:endParaRPr lang="en-US" sz="2000" b="1" dirty="0"/>
          </a:p>
        </p:txBody>
      </p:sp>
    </p:spTree>
    <p:extLst>
      <p:ext uri="{BB962C8B-B14F-4D97-AF65-F5344CB8AC3E}">
        <p14:creationId xmlns:p14="http://schemas.microsoft.com/office/powerpoint/2010/main" val="17480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08F1-89F3-4290-A449-E2C17397936C}"/>
              </a:ext>
            </a:extLst>
          </p:cNvPr>
          <p:cNvSpPr>
            <a:spLocks noGrp="1"/>
          </p:cNvSpPr>
          <p:nvPr>
            <p:ph type="sldNum" sz="quarter" idx="12"/>
          </p:nvPr>
        </p:nvSpPr>
        <p:spPr/>
        <p:txBody>
          <a:bodyPr/>
          <a:lstStyle/>
          <a:p>
            <a:fld id="{0348FCB6-30EA-4FE5-9D7F-96FB5D3C7E63}" type="slidenum">
              <a:rPr lang="en-US" smtClean="0"/>
              <a:t>3</a:t>
            </a:fld>
            <a:endParaRPr lang="en-US"/>
          </a:p>
        </p:txBody>
      </p:sp>
      <p:graphicFrame>
        <p:nvGraphicFramePr>
          <p:cNvPr id="5" name="Table 4">
            <a:extLst>
              <a:ext uri="{FF2B5EF4-FFF2-40B4-BE49-F238E27FC236}">
                <a16:creationId xmlns:a16="http://schemas.microsoft.com/office/drawing/2014/main" id="{CD16CD78-3369-47C4-B8C0-66FC104D9F37}"/>
              </a:ext>
            </a:extLst>
          </p:cNvPr>
          <p:cNvGraphicFramePr>
            <a:graphicFrameLocks noGrp="1"/>
          </p:cNvGraphicFramePr>
          <p:nvPr>
            <p:extLst>
              <p:ext uri="{D42A27DB-BD31-4B8C-83A1-F6EECF244321}">
                <p14:modId xmlns:p14="http://schemas.microsoft.com/office/powerpoint/2010/main" val="1474565356"/>
              </p:ext>
            </p:extLst>
          </p:nvPr>
        </p:nvGraphicFramePr>
        <p:xfrm>
          <a:off x="866775" y="611615"/>
          <a:ext cx="9020175" cy="5848591"/>
        </p:xfrm>
        <a:graphic>
          <a:graphicData uri="http://schemas.openxmlformats.org/drawingml/2006/table">
            <a:tbl>
              <a:tblPr firstRow="1" firstCol="1" bandRow="1">
                <a:tableStyleId>{5C22544A-7EE6-4342-B048-85BDC9FD1C3A}</a:tableStyleId>
              </a:tblPr>
              <a:tblGrid>
                <a:gridCol w="1133475">
                  <a:extLst>
                    <a:ext uri="{9D8B030D-6E8A-4147-A177-3AD203B41FA5}">
                      <a16:colId xmlns:a16="http://schemas.microsoft.com/office/drawing/2014/main" val="47314234"/>
                    </a:ext>
                  </a:extLst>
                </a:gridCol>
                <a:gridCol w="1965577">
                  <a:extLst>
                    <a:ext uri="{9D8B030D-6E8A-4147-A177-3AD203B41FA5}">
                      <a16:colId xmlns:a16="http://schemas.microsoft.com/office/drawing/2014/main" val="3517833773"/>
                    </a:ext>
                  </a:extLst>
                </a:gridCol>
                <a:gridCol w="1222897">
                  <a:extLst>
                    <a:ext uri="{9D8B030D-6E8A-4147-A177-3AD203B41FA5}">
                      <a16:colId xmlns:a16="http://schemas.microsoft.com/office/drawing/2014/main" val="1844552816"/>
                    </a:ext>
                  </a:extLst>
                </a:gridCol>
                <a:gridCol w="4698226">
                  <a:extLst>
                    <a:ext uri="{9D8B030D-6E8A-4147-A177-3AD203B41FA5}">
                      <a16:colId xmlns:a16="http://schemas.microsoft.com/office/drawing/2014/main" val="4289664337"/>
                    </a:ext>
                  </a:extLst>
                </a:gridCol>
              </a:tblGrid>
              <a:tr h="565645">
                <a:tc>
                  <a:txBody>
                    <a:bodyPr/>
                    <a:lstStyle/>
                    <a:p>
                      <a:pPr marL="0" marR="0">
                        <a:lnSpc>
                          <a:spcPct val="107000"/>
                        </a:lnSpc>
                        <a:spcBef>
                          <a:spcPts val="0"/>
                        </a:spcBef>
                        <a:spcAft>
                          <a:spcPts val="0"/>
                        </a:spcAft>
                      </a:pPr>
                      <a:r>
                        <a:rPr lang="en-US" sz="1800">
                          <a:solidFill>
                            <a:schemeClr val="tx1"/>
                          </a:solidFill>
                          <a:effectLst/>
                        </a:rPr>
                        <a:t>Question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32000"/>
                      </a:srgbClr>
                    </a:solidFill>
                  </a:tcPr>
                </a:tc>
                <a:tc>
                  <a:txBody>
                    <a:bodyPr/>
                    <a:lstStyle/>
                    <a:p>
                      <a:pPr marL="0" marR="0">
                        <a:lnSpc>
                          <a:spcPct val="107000"/>
                        </a:lnSpc>
                        <a:spcBef>
                          <a:spcPts val="0"/>
                        </a:spcBef>
                        <a:spcAft>
                          <a:spcPts val="0"/>
                        </a:spcAft>
                      </a:pPr>
                      <a:r>
                        <a:rPr lang="en-US" sz="1800">
                          <a:solidFill>
                            <a:schemeClr val="tx1"/>
                          </a:solidFill>
                          <a:effectLst/>
                        </a:rPr>
                        <a:t>Answer</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solidFill>
                            <a:schemeClr val="tx1"/>
                          </a:solidFill>
                          <a:effectLst/>
                        </a:rPr>
                        <a:t>Question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46000"/>
                      </a:srgbClr>
                    </a:solidFill>
                  </a:tcPr>
                </a:tc>
                <a:tc>
                  <a:txBody>
                    <a:bodyPr/>
                    <a:lstStyle/>
                    <a:p>
                      <a:pPr marL="0" marR="0">
                        <a:lnSpc>
                          <a:spcPct val="107000"/>
                        </a:lnSpc>
                        <a:spcBef>
                          <a:spcPts val="0"/>
                        </a:spcBef>
                        <a:spcAft>
                          <a:spcPts val="0"/>
                        </a:spcAft>
                      </a:pPr>
                      <a:r>
                        <a:rPr lang="en-US" sz="1800">
                          <a:solidFill>
                            <a:schemeClr val="tx1"/>
                          </a:solidFill>
                          <a:effectLst/>
                        </a:rPr>
                        <a:t>Answer</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5700644"/>
                  </a:ext>
                </a:extLst>
              </a:tr>
              <a:tr h="275584">
                <a:tc>
                  <a:txBody>
                    <a:bodyPr/>
                    <a:lstStyle/>
                    <a:p>
                      <a:pPr marL="0" marR="0">
                        <a:lnSpc>
                          <a:spcPct val="107000"/>
                        </a:lnSpc>
                        <a:spcBef>
                          <a:spcPts val="0"/>
                        </a:spcBef>
                        <a:spcAft>
                          <a:spcPts val="0"/>
                        </a:spcAft>
                      </a:pPr>
                      <a:r>
                        <a:rPr lang="en-US" sz="1800">
                          <a:solidFill>
                            <a:schemeClr val="tx1"/>
                          </a:solidFill>
                          <a:effectLst/>
                        </a:rPr>
                        <a:t>1</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32000"/>
                      </a:srgbClr>
                    </a:solidFill>
                  </a:tcPr>
                </a:tc>
                <a:tc>
                  <a:txBody>
                    <a:bodyPr/>
                    <a:lstStyle/>
                    <a:p>
                      <a:pPr marL="0" marR="0">
                        <a:lnSpc>
                          <a:spcPct val="107000"/>
                        </a:lnSpc>
                        <a:spcBef>
                          <a:spcPts val="0"/>
                        </a:spcBef>
                        <a:spcAft>
                          <a:spcPts val="0"/>
                        </a:spcAft>
                      </a:pPr>
                      <a:r>
                        <a:rPr lang="en-US" sz="1800">
                          <a:solidFill>
                            <a:schemeClr val="tx1"/>
                          </a:solidFill>
                          <a:effectLst/>
                        </a:rPr>
                        <a:t>A</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solidFill>
                            <a:schemeClr val="tx1"/>
                          </a:solidFill>
                          <a:effectLst/>
                        </a:rPr>
                        <a:t>6</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46000"/>
                      </a:srgbClr>
                    </a:solidFill>
                  </a:tcPr>
                </a:tc>
                <a:tc>
                  <a:txBody>
                    <a:bodyPr/>
                    <a:lstStyle/>
                    <a:p>
                      <a:pPr marL="0" marR="0">
                        <a:lnSpc>
                          <a:spcPct val="107000"/>
                        </a:lnSpc>
                        <a:spcBef>
                          <a:spcPts val="0"/>
                        </a:spcBef>
                        <a:spcAft>
                          <a:spcPts val="0"/>
                        </a:spcAft>
                      </a:pPr>
                      <a:r>
                        <a:rPr lang="en-US" sz="1800" dirty="0">
                          <a:solidFill>
                            <a:schemeClr val="tx1"/>
                          </a:solidFill>
                          <a:effectLst/>
                        </a:rPr>
                        <a:t>D</a:t>
                      </a:r>
                    </a:p>
                    <a:p>
                      <a:pPr marL="0" marR="0">
                        <a:lnSpc>
                          <a:spcPct val="107000"/>
                        </a:lnSpc>
                        <a:spcBef>
                          <a:spcPts val="0"/>
                        </a:spcBef>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9777740"/>
                  </a:ext>
                </a:extLst>
              </a:tr>
              <a:tr h="1067835">
                <a:tc>
                  <a:txBody>
                    <a:bodyPr/>
                    <a:lstStyle/>
                    <a:p>
                      <a:pPr marL="0" marR="0">
                        <a:lnSpc>
                          <a:spcPct val="107000"/>
                        </a:lnSpc>
                        <a:spcBef>
                          <a:spcPts val="0"/>
                        </a:spcBef>
                        <a:spcAft>
                          <a:spcPts val="0"/>
                        </a:spcAft>
                      </a:pPr>
                      <a:r>
                        <a:rPr lang="en-US" sz="1800" dirty="0">
                          <a:solidFill>
                            <a:schemeClr val="tx1"/>
                          </a:solidFill>
                          <a:effectLst/>
                        </a:rPr>
                        <a:t>2</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32000"/>
                      </a:srgbClr>
                    </a:solidFill>
                  </a:tcPr>
                </a:tc>
                <a:tc>
                  <a:txBody>
                    <a:bodyPr/>
                    <a:lstStyle/>
                    <a:p>
                      <a:pPr marL="0" marR="0">
                        <a:lnSpc>
                          <a:spcPct val="107000"/>
                        </a:lnSpc>
                        <a:spcBef>
                          <a:spcPts val="0"/>
                        </a:spcBef>
                        <a:spcAft>
                          <a:spcPts val="0"/>
                        </a:spcAft>
                      </a:pPr>
                      <a:r>
                        <a:rPr lang="en-US" sz="1800" dirty="0">
                          <a:solidFill>
                            <a:schemeClr val="tx1"/>
                          </a:solidFill>
                          <a:effectLst/>
                        </a:rPr>
                        <a:t>C</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solidFill>
                            <a:schemeClr val="tx1"/>
                          </a:solidFill>
                          <a:effectLst/>
                        </a:rPr>
                        <a:t>7</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46000"/>
                      </a:srgbClr>
                    </a:solidFill>
                  </a:tcPr>
                </a:tc>
                <a:tc>
                  <a:txBody>
                    <a:bodyPr/>
                    <a:lstStyle/>
                    <a:p>
                      <a:pPr marL="0" marR="0">
                        <a:lnSpc>
                          <a:spcPct val="107000"/>
                        </a:lnSpc>
                        <a:spcBef>
                          <a:spcPts val="0"/>
                        </a:spcBef>
                        <a:spcAft>
                          <a:spcPts val="0"/>
                        </a:spcAft>
                      </a:pPr>
                      <a:r>
                        <a:rPr lang="en-US" sz="1800" u="none" dirty="0">
                          <a:solidFill>
                            <a:schemeClr val="tx1"/>
                          </a:solidFill>
                          <a:effectLst/>
                        </a:rPr>
                        <a:t>The 2 comes from the distance equation: d </a:t>
                      </a:r>
                      <a:r>
                        <a:rPr lang="en-US" sz="1800" dirty="0">
                          <a:solidFill>
                            <a:schemeClr val="tx1"/>
                          </a:solidFill>
                          <a:effectLst/>
                        </a:rPr>
                        <a:t>= v</a:t>
                      </a:r>
                      <a:r>
                        <a:rPr lang="en-US" sz="1800" baseline="30000" dirty="0">
                          <a:solidFill>
                            <a:schemeClr val="tx1"/>
                          </a:solidFill>
                          <a:effectLst/>
                        </a:rPr>
                        <a:t>2</a:t>
                      </a:r>
                      <a:r>
                        <a:rPr lang="en-US" sz="1800" dirty="0">
                          <a:solidFill>
                            <a:schemeClr val="tx1"/>
                          </a:solidFill>
                          <a:effectLst/>
                        </a:rPr>
                        <a:t>/2a.   Where v is the velocity of the car at this distance where it starts decelerating at constant “a”.</a:t>
                      </a:r>
                    </a:p>
                    <a:p>
                      <a:pPr marL="0" marR="0">
                        <a:lnSpc>
                          <a:spcPct val="107000"/>
                        </a:lnSpc>
                        <a:spcBef>
                          <a:spcPts val="0"/>
                        </a:spcBef>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0347241"/>
                  </a:ext>
                </a:extLst>
              </a:tr>
              <a:tr h="2121294">
                <a:tc>
                  <a:txBody>
                    <a:bodyPr/>
                    <a:lstStyle/>
                    <a:p>
                      <a:pPr marL="0" marR="0">
                        <a:lnSpc>
                          <a:spcPct val="107000"/>
                        </a:lnSpc>
                        <a:spcBef>
                          <a:spcPts val="0"/>
                        </a:spcBef>
                        <a:spcAft>
                          <a:spcPts val="0"/>
                        </a:spcAft>
                      </a:pPr>
                      <a:r>
                        <a:rPr lang="en-US" sz="1800" dirty="0">
                          <a:solidFill>
                            <a:schemeClr val="tx1"/>
                          </a:solidFill>
                          <a:effectLst/>
                        </a:rPr>
                        <a:t>3</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32000"/>
                      </a:srgbClr>
                    </a:solidFill>
                  </a:tcPr>
                </a:tc>
                <a:tc>
                  <a:txBody>
                    <a:bodyPr/>
                    <a:lstStyle/>
                    <a:p>
                      <a:pPr marL="0" marR="0">
                        <a:lnSpc>
                          <a:spcPct val="107000"/>
                        </a:lnSpc>
                        <a:spcBef>
                          <a:spcPts val="0"/>
                        </a:spcBef>
                        <a:spcAft>
                          <a:spcPts val="0"/>
                        </a:spcAft>
                      </a:pPr>
                      <a:r>
                        <a:rPr lang="en-US" sz="1800" dirty="0">
                          <a:solidFill>
                            <a:schemeClr val="tx1"/>
                          </a:solidFill>
                          <a:effectLst/>
                        </a:rPr>
                        <a:t>A and B</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solidFill>
                            <a:schemeClr val="tx1"/>
                          </a:solidFill>
                          <a:effectLst/>
                        </a:rPr>
                        <a:t>8</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46000"/>
                      </a:srgbClr>
                    </a:solidFill>
                  </a:tcPr>
                </a:tc>
                <a:tc>
                  <a:txBody>
                    <a:bodyPr/>
                    <a:lstStyle/>
                    <a:p>
                      <a:pPr marL="0" marR="0">
                        <a:lnSpc>
                          <a:spcPct val="107000"/>
                        </a:lnSpc>
                        <a:spcBef>
                          <a:spcPts val="0"/>
                        </a:spcBef>
                        <a:spcAft>
                          <a:spcPts val="0"/>
                        </a:spcAft>
                      </a:pPr>
                      <a:r>
                        <a:rPr lang="en-US" sz="1800" dirty="0">
                          <a:solidFill>
                            <a:schemeClr val="tx1"/>
                          </a:solidFill>
                          <a:effectLst/>
                        </a:rPr>
                        <a:t>If the driver is farther from the intersection than the critical distance, then the driver has the distance to stop.   He must stop.    If the driver is closer to the intersection than the critical distance, he must proceed at the speed limit “v” or more toward and into the intersection.    </a:t>
                      </a:r>
                    </a:p>
                    <a:p>
                      <a:pPr marL="0" marR="0">
                        <a:lnSpc>
                          <a:spcPct val="107000"/>
                        </a:lnSpc>
                        <a:spcBef>
                          <a:spcPts val="0"/>
                        </a:spcBef>
                        <a:spcAft>
                          <a:spcPts val="0"/>
                        </a:spcAft>
                      </a:pPr>
                      <a:r>
                        <a:rPr lang="en-US"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5624247"/>
                  </a:ext>
                </a:extLst>
              </a:tr>
              <a:tr h="275584">
                <a:tc>
                  <a:txBody>
                    <a:bodyPr/>
                    <a:lstStyle/>
                    <a:p>
                      <a:pPr marL="0" marR="0">
                        <a:lnSpc>
                          <a:spcPct val="107000"/>
                        </a:lnSpc>
                        <a:spcBef>
                          <a:spcPts val="0"/>
                        </a:spcBef>
                        <a:spcAft>
                          <a:spcPts val="0"/>
                        </a:spcAft>
                      </a:pPr>
                      <a:r>
                        <a:rPr lang="en-US" sz="1800">
                          <a:solidFill>
                            <a:schemeClr val="tx1"/>
                          </a:solidFill>
                          <a:effectLst/>
                        </a:rPr>
                        <a:t>4</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32000"/>
                      </a:srgbClr>
                    </a:solidFill>
                  </a:tcPr>
                </a:tc>
                <a:tc>
                  <a:txBody>
                    <a:bodyPr/>
                    <a:lstStyle/>
                    <a:p>
                      <a:pPr marL="0" marR="0">
                        <a:lnSpc>
                          <a:spcPct val="107000"/>
                        </a:lnSpc>
                        <a:spcBef>
                          <a:spcPts val="0"/>
                        </a:spcBef>
                        <a:spcAft>
                          <a:spcPts val="0"/>
                        </a:spcAft>
                      </a:pPr>
                      <a:r>
                        <a:rPr lang="en-US" sz="1800">
                          <a:solidFill>
                            <a:schemeClr val="tx1"/>
                          </a:solidFill>
                          <a:effectLst/>
                        </a:rPr>
                        <a:t>A</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solidFill>
                            <a:schemeClr val="tx1"/>
                          </a:solidFill>
                          <a:effectLst/>
                        </a:rPr>
                        <a:t>9</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46000"/>
                      </a:srgbClr>
                    </a:solidFill>
                  </a:tcPr>
                </a:tc>
                <a:tc>
                  <a:txBody>
                    <a:bodyPr/>
                    <a:lstStyle/>
                    <a:p>
                      <a:pPr marL="0" marR="0">
                        <a:lnSpc>
                          <a:spcPct val="107000"/>
                        </a:lnSpc>
                        <a:spcBef>
                          <a:spcPts val="0"/>
                        </a:spcBef>
                        <a:spcAft>
                          <a:spcPts val="0"/>
                        </a:spcAft>
                      </a:pPr>
                      <a:r>
                        <a:rPr lang="en-US" sz="1800" dirty="0">
                          <a:solidFill>
                            <a:schemeClr val="tx1"/>
                          </a:solidFill>
                          <a:effectLst/>
                        </a:rPr>
                        <a:t>False</a:t>
                      </a:r>
                    </a:p>
                    <a:p>
                      <a:pPr marL="0" marR="0">
                        <a:lnSpc>
                          <a:spcPct val="107000"/>
                        </a:lnSpc>
                        <a:spcBef>
                          <a:spcPts val="0"/>
                        </a:spcBef>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7208564"/>
                  </a:ext>
                </a:extLst>
              </a:tr>
              <a:tr h="275584">
                <a:tc>
                  <a:txBody>
                    <a:bodyPr/>
                    <a:lstStyle/>
                    <a:p>
                      <a:pPr marL="0" marR="0">
                        <a:lnSpc>
                          <a:spcPct val="107000"/>
                        </a:lnSpc>
                        <a:spcBef>
                          <a:spcPts val="0"/>
                        </a:spcBef>
                        <a:spcAft>
                          <a:spcPts val="0"/>
                        </a:spcAft>
                      </a:pPr>
                      <a:r>
                        <a:rPr lang="en-US" sz="1800" dirty="0">
                          <a:solidFill>
                            <a:schemeClr val="tx1"/>
                          </a:solidFill>
                          <a:effectLst/>
                        </a:rPr>
                        <a:t>5</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32000"/>
                      </a:srgbClr>
                    </a:solidFill>
                  </a:tcPr>
                </a:tc>
                <a:tc>
                  <a:txBody>
                    <a:bodyPr/>
                    <a:lstStyle/>
                    <a:p>
                      <a:pPr marL="0" marR="0">
                        <a:lnSpc>
                          <a:spcPct val="107000"/>
                        </a:lnSpc>
                        <a:spcBef>
                          <a:spcPts val="0"/>
                        </a:spcBef>
                        <a:spcAft>
                          <a:spcPts val="0"/>
                        </a:spcAft>
                      </a:pPr>
                      <a:r>
                        <a:rPr lang="en-US" sz="1800">
                          <a:solidFill>
                            <a:schemeClr val="tx1"/>
                          </a:solidFill>
                          <a:effectLst/>
                        </a:rPr>
                        <a:t>B</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solidFill>
                            <a:schemeClr val="tx1"/>
                          </a:solidFill>
                          <a:effectLst/>
                        </a:rPr>
                        <a:t>10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alpha val="46000"/>
                      </a:srgbClr>
                    </a:solidFill>
                  </a:tcPr>
                </a:tc>
                <a:tc>
                  <a:txBody>
                    <a:bodyPr/>
                    <a:lstStyle/>
                    <a:p>
                      <a:pPr marL="0" marR="0">
                        <a:lnSpc>
                          <a:spcPct val="107000"/>
                        </a:lnSpc>
                        <a:spcBef>
                          <a:spcPts val="0"/>
                        </a:spcBef>
                        <a:spcAft>
                          <a:spcPts val="0"/>
                        </a:spcAft>
                      </a:pPr>
                      <a:r>
                        <a:rPr lang="en-US" sz="1800" dirty="0">
                          <a:solidFill>
                            <a:schemeClr val="tx1"/>
                          </a:solidFill>
                          <a:effectLst/>
                        </a:rPr>
                        <a:t>C</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8068490"/>
                  </a:ext>
                </a:extLst>
              </a:tr>
            </a:tbl>
          </a:graphicData>
        </a:graphic>
      </p:graphicFrame>
    </p:spTree>
    <p:extLst>
      <p:ext uri="{BB962C8B-B14F-4D97-AF65-F5344CB8AC3E}">
        <p14:creationId xmlns:p14="http://schemas.microsoft.com/office/powerpoint/2010/main" val="409254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30</a:t>
            </a:fld>
            <a:endParaRPr lang="en-US"/>
          </a:p>
        </p:txBody>
      </p:sp>
      <mc:AlternateContent xmlns:mc="http://schemas.openxmlformats.org/markup-compatibility/2006" xmlns:a14="http://schemas.microsoft.com/office/drawing/2010/main">
        <mc:Choice Requires="a14">
          <p:sp>
            <p:nvSpPr>
              <p:cNvPr id="4" name="Rectangle 3"/>
              <p:cNvSpPr/>
              <p:nvPr/>
            </p:nvSpPr>
            <p:spPr>
              <a:xfrm>
                <a:off x="719820" y="696693"/>
                <a:ext cx="10120504" cy="1850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0" smtClean="0">
                          <a:latin typeface="Cambria Math" panose="02040503050406030204" pitchFamily="18" charset="0"/>
                        </a:rPr>
                        <m:t> </m:t>
                      </m:r>
                      <m:r>
                        <a:rPr lang="en-US" sz="6000" b="1" i="1" smtClean="0">
                          <a:latin typeface="Cambria Math" panose="02040503050406030204" pitchFamily="18" charset="0"/>
                        </a:rPr>
                        <m:t>𝒀</m:t>
                      </m:r>
                      <m:r>
                        <a:rPr lang="en-US" sz="6000" b="1" i="1" smtClean="0">
                          <a:latin typeface="Cambria Math" panose="02040503050406030204" pitchFamily="18" charset="0"/>
                        </a:rPr>
                        <m:t>= </m:t>
                      </m:r>
                      <m:sSub>
                        <m:sSubPr>
                          <m:ctrlPr>
                            <a:rPr lang="en-US" sz="6000" i="1">
                              <a:latin typeface="Cambria Math" panose="02040503050406030204" pitchFamily="18" charset="0"/>
                            </a:rPr>
                          </m:ctrlPr>
                        </m:sSubPr>
                        <m:e>
                          <m:r>
                            <a:rPr lang="en-US" sz="6000" b="1" i="1">
                              <a:latin typeface="Cambria Math" panose="02040503050406030204" pitchFamily="18" charset="0"/>
                            </a:rPr>
                            <m:t>𝒕</m:t>
                          </m:r>
                        </m:e>
                        <m:sub>
                          <m:r>
                            <a:rPr lang="en-US" sz="6000" b="1" i="1">
                              <a:latin typeface="Cambria Math" panose="02040503050406030204" pitchFamily="18" charset="0"/>
                            </a:rPr>
                            <m:t>𝒑</m:t>
                          </m:r>
                        </m:sub>
                      </m:sSub>
                      <m:r>
                        <a:rPr lang="en-US" sz="6000" b="1" i="1">
                          <a:latin typeface="Cambria Math" panose="02040503050406030204" pitchFamily="18" charset="0"/>
                        </a:rPr>
                        <m:t>+ </m:t>
                      </m:r>
                      <m:f>
                        <m:fPr>
                          <m:ctrlPr>
                            <a:rPr lang="en-US" sz="6000" i="1">
                              <a:latin typeface="Cambria Math" panose="02040503050406030204" pitchFamily="18" charset="0"/>
                            </a:rPr>
                          </m:ctrlPr>
                        </m:fPr>
                        <m:num>
                          <m:r>
                            <a:rPr lang="en-US" sz="6000" b="1" i="1" smtClean="0">
                              <a:solidFill>
                                <a:schemeClr val="tx1"/>
                              </a:solidFill>
                              <a:latin typeface="Cambria Math" panose="02040503050406030204" pitchFamily="18" charset="0"/>
                            </a:rPr>
                            <m:t>𝒗</m:t>
                          </m:r>
                        </m:num>
                        <m:den>
                          <m:r>
                            <a:rPr lang="en-US" sz="6000" b="1" i="1" smtClean="0">
                              <a:latin typeface="Cambria Math" panose="02040503050406030204" pitchFamily="18" charset="0"/>
                            </a:rPr>
                            <m:t>𝟐</m:t>
                          </m:r>
                          <m:r>
                            <a:rPr lang="en-US" sz="6000" b="1" i="1" smtClean="0">
                              <a:latin typeface="Cambria Math" panose="02040503050406030204" pitchFamily="18" charset="0"/>
                            </a:rPr>
                            <m:t>(</m:t>
                          </m:r>
                          <m:r>
                            <a:rPr lang="en-US" sz="6000" b="1" i="1">
                              <a:latin typeface="Cambria Math" panose="02040503050406030204" pitchFamily="18" charset="0"/>
                            </a:rPr>
                            <m:t>𝒂</m:t>
                          </m:r>
                          <m:r>
                            <a:rPr lang="en-US" sz="6000" b="1" i="1" smtClean="0">
                              <a:latin typeface="Cambria Math" panose="02040503050406030204" pitchFamily="18" charset="0"/>
                            </a:rPr>
                            <m:t>+</m:t>
                          </m:r>
                          <m:r>
                            <a:rPr lang="en-US" sz="6000" b="1" i="1" smtClean="0">
                              <a:latin typeface="Cambria Math" panose="02040503050406030204" pitchFamily="18" charset="0"/>
                            </a:rPr>
                            <m:t>𝒈𝑮</m:t>
                          </m:r>
                          <m:r>
                            <a:rPr lang="en-US" sz="6000" b="1" i="1" smtClean="0">
                              <a:latin typeface="Cambria Math" panose="02040503050406030204" pitchFamily="18" charset="0"/>
                            </a:rPr>
                            <m:t>)</m:t>
                          </m:r>
                        </m:den>
                      </m:f>
                    </m:oMath>
                  </m:oMathPara>
                </a14:m>
                <a:endParaRPr lang="en-US" sz="6000" dirty="0"/>
              </a:p>
            </p:txBody>
          </p:sp>
        </mc:Choice>
        <mc:Fallback xmlns="">
          <p:sp>
            <p:nvSpPr>
              <p:cNvPr id="4" name="Rectangle 3"/>
              <p:cNvSpPr>
                <a:spLocks noRot="1" noChangeAspect="1" noMove="1" noResize="1" noEditPoints="1" noAdjustHandles="1" noChangeArrowheads="1" noChangeShapeType="1" noTextEdit="1"/>
              </p:cNvSpPr>
              <p:nvPr/>
            </p:nvSpPr>
            <p:spPr>
              <a:xfrm>
                <a:off x="719820" y="696693"/>
                <a:ext cx="10120504" cy="1850571"/>
              </a:xfrm>
              <a:prstGeom prst="rect">
                <a:avLst/>
              </a:prstGeom>
              <a:blipFill>
                <a:blip r:embed="rId3"/>
                <a:stretch>
                  <a:fillRect/>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C7ECF3C8-3095-403C-8A9C-6C849D918F2E}"/>
              </a:ext>
            </a:extLst>
          </p:cNvPr>
          <p:cNvSpPr/>
          <p:nvPr/>
        </p:nvSpPr>
        <p:spPr>
          <a:xfrm>
            <a:off x="6973484" y="444485"/>
            <a:ext cx="1226934" cy="1177493"/>
          </a:xfrm>
          <a:prstGeom prst="ellipse">
            <a:avLst/>
          </a:prstGeom>
          <a:solidFill>
            <a:srgbClr val="FF00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DE5286-8513-49B2-A087-BF57A2309305}"/>
              </a:ext>
            </a:extLst>
          </p:cNvPr>
          <p:cNvSpPr txBox="1"/>
          <p:nvPr/>
        </p:nvSpPr>
        <p:spPr>
          <a:xfrm>
            <a:off x="535021" y="3433864"/>
            <a:ext cx="11409328" cy="2862322"/>
          </a:xfrm>
          <a:prstGeom prst="rect">
            <a:avLst/>
          </a:prstGeom>
          <a:noFill/>
        </p:spPr>
        <p:txBody>
          <a:bodyPr wrap="square" rtlCol="0">
            <a:spAutoFit/>
          </a:bodyPr>
          <a:lstStyle/>
          <a:p>
            <a:r>
              <a:rPr lang="en-US" sz="2000" b="1" dirty="0"/>
              <a:t>#2.  Error.    V measured at wrong location</a:t>
            </a:r>
          </a:p>
          <a:p>
            <a:endParaRPr lang="en-US" sz="2000" b="1" dirty="0"/>
          </a:p>
          <a:p>
            <a:r>
              <a:rPr lang="en-US" sz="2000" b="1" dirty="0"/>
              <a:t>Some DOTs measure v </a:t>
            </a:r>
            <a:r>
              <a:rPr lang="en-US" sz="2000" b="1" i="1" dirty="0"/>
              <a:t>inside</a:t>
            </a:r>
            <a:r>
              <a:rPr lang="en-US" sz="2000" b="1" dirty="0"/>
              <a:t> the intersection.   For turning lanes, some compute it as half the speed limit and intersection speed. </a:t>
            </a:r>
          </a:p>
          <a:p>
            <a:endParaRPr lang="en-US" sz="2000" b="1" dirty="0"/>
          </a:p>
          <a:p>
            <a:r>
              <a:rPr lang="en-US" sz="2000" b="1" dirty="0"/>
              <a:t>BUT:</a:t>
            </a:r>
          </a:p>
          <a:p>
            <a:endParaRPr lang="en-US" sz="2000" b="1" dirty="0"/>
          </a:p>
          <a:p>
            <a:r>
              <a:rPr lang="en-US" sz="2000" b="1" dirty="0"/>
              <a:t>V must be measured at the critical distance upstream from the intersection.</a:t>
            </a:r>
          </a:p>
          <a:p>
            <a:endParaRPr lang="en-US" sz="2000" b="1" dirty="0"/>
          </a:p>
        </p:txBody>
      </p:sp>
    </p:spTree>
    <p:extLst>
      <p:ext uri="{BB962C8B-B14F-4D97-AF65-F5344CB8AC3E}">
        <p14:creationId xmlns:p14="http://schemas.microsoft.com/office/powerpoint/2010/main" val="3308890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31</a:t>
            </a:fld>
            <a:endParaRPr lang="en-US"/>
          </a:p>
        </p:txBody>
      </p:sp>
      <mc:AlternateContent xmlns:mc="http://schemas.openxmlformats.org/markup-compatibility/2006" xmlns:a14="http://schemas.microsoft.com/office/drawing/2010/main">
        <mc:Choice Requires="a14">
          <p:sp>
            <p:nvSpPr>
              <p:cNvPr id="4" name="Rectangle 3"/>
              <p:cNvSpPr/>
              <p:nvPr/>
            </p:nvSpPr>
            <p:spPr>
              <a:xfrm>
                <a:off x="719820" y="696693"/>
                <a:ext cx="10120504" cy="1850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0" smtClean="0">
                          <a:latin typeface="Cambria Math" panose="02040503050406030204" pitchFamily="18" charset="0"/>
                        </a:rPr>
                        <m:t> </m:t>
                      </m:r>
                      <m:r>
                        <a:rPr lang="en-US" sz="6000" b="1" i="1" smtClean="0">
                          <a:latin typeface="Cambria Math" panose="02040503050406030204" pitchFamily="18" charset="0"/>
                        </a:rPr>
                        <m:t>𝒀</m:t>
                      </m:r>
                      <m:r>
                        <a:rPr lang="en-US" sz="6000" b="1" i="1" smtClean="0">
                          <a:latin typeface="Cambria Math" panose="02040503050406030204" pitchFamily="18" charset="0"/>
                        </a:rPr>
                        <m:t>= </m:t>
                      </m:r>
                      <m:sSub>
                        <m:sSubPr>
                          <m:ctrlPr>
                            <a:rPr lang="en-US" sz="6000" i="1">
                              <a:latin typeface="Cambria Math" panose="02040503050406030204" pitchFamily="18" charset="0"/>
                            </a:rPr>
                          </m:ctrlPr>
                        </m:sSubPr>
                        <m:e>
                          <m:r>
                            <a:rPr lang="en-US" sz="6000" b="1" i="1">
                              <a:latin typeface="Cambria Math" panose="02040503050406030204" pitchFamily="18" charset="0"/>
                            </a:rPr>
                            <m:t>𝒕</m:t>
                          </m:r>
                        </m:e>
                        <m:sub>
                          <m:r>
                            <a:rPr lang="en-US" sz="6000" b="1" i="1">
                              <a:latin typeface="Cambria Math" panose="02040503050406030204" pitchFamily="18" charset="0"/>
                            </a:rPr>
                            <m:t>𝒑</m:t>
                          </m:r>
                        </m:sub>
                      </m:sSub>
                      <m:r>
                        <a:rPr lang="en-US" sz="6000" b="1" i="1">
                          <a:latin typeface="Cambria Math" panose="02040503050406030204" pitchFamily="18" charset="0"/>
                        </a:rPr>
                        <m:t>+ </m:t>
                      </m:r>
                      <m:f>
                        <m:fPr>
                          <m:ctrlPr>
                            <a:rPr lang="en-US" sz="6000" i="1">
                              <a:latin typeface="Cambria Math" panose="02040503050406030204" pitchFamily="18" charset="0"/>
                            </a:rPr>
                          </m:ctrlPr>
                        </m:fPr>
                        <m:num>
                          <m:r>
                            <a:rPr lang="en-US" sz="6000" b="1" i="1" smtClean="0">
                              <a:solidFill>
                                <a:schemeClr val="tx1"/>
                              </a:solidFill>
                              <a:latin typeface="Cambria Math" panose="02040503050406030204" pitchFamily="18" charset="0"/>
                            </a:rPr>
                            <m:t>𝒗</m:t>
                          </m:r>
                        </m:num>
                        <m:den>
                          <m:r>
                            <a:rPr lang="en-US" sz="6000" b="1" i="1" smtClean="0">
                              <a:latin typeface="Cambria Math" panose="02040503050406030204" pitchFamily="18" charset="0"/>
                            </a:rPr>
                            <m:t>𝟐</m:t>
                          </m:r>
                          <m:r>
                            <a:rPr lang="en-US" sz="6000" b="1" i="1" smtClean="0">
                              <a:latin typeface="Cambria Math" panose="02040503050406030204" pitchFamily="18" charset="0"/>
                            </a:rPr>
                            <m:t>(</m:t>
                          </m:r>
                          <m:r>
                            <a:rPr lang="en-US" sz="6000" b="1" i="1">
                              <a:latin typeface="Cambria Math" panose="02040503050406030204" pitchFamily="18" charset="0"/>
                            </a:rPr>
                            <m:t>𝒂</m:t>
                          </m:r>
                          <m:r>
                            <a:rPr lang="en-US" sz="6000" b="1" i="1" smtClean="0">
                              <a:latin typeface="Cambria Math" panose="02040503050406030204" pitchFamily="18" charset="0"/>
                            </a:rPr>
                            <m:t>+</m:t>
                          </m:r>
                          <m:r>
                            <a:rPr lang="en-US" sz="6000" b="1" i="1" smtClean="0">
                              <a:latin typeface="Cambria Math" panose="02040503050406030204" pitchFamily="18" charset="0"/>
                            </a:rPr>
                            <m:t>𝒈𝑮</m:t>
                          </m:r>
                          <m:r>
                            <a:rPr lang="en-US" sz="6000" b="1" i="1" smtClean="0">
                              <a:latin typeface="Cambria Math" panose="02040503050406030204" pitchFamily="18" charset="0"/>
                            </a:rPr>
                            <m:t>)</m:t>
                          </m:r>
                        </m:den>
                      </m:f>
                    </m:oMath>
                  </m:oMathPara>
                </a14:m>
                <a:endParaRPr lang="en-US" sz="6000" dirty="0"/>
              </a:p>
            </p:txBody>
          </p:sp>
        </mc:Choice>
        <mc:Fallback xmlns="">
          <p:sp>
            <p:nvSpPr>
              <p:cNvPr id="4" name="Rectangle 3"/>
              <p:cNvSpPr>
                <a:spLocks noRot="1" noChangeAspect="1" noMove="1" noResize="1" noEditPoints="1" noAdjustHandles="1" noChangeArrowheads="1" noChangeShapeType="1" noTextEdit="1"/>
              </p:cNvSpPr>
              <p:nvPr/>
            </p:nvSpPr>
            <p:spPr>
              <a:xfrm>
                <a:off x="719820" y="696693"/>
                <a:ext cx="10120504" cy="1850571"/>
              </a:xfrm>
              <a:prstGeom prst="rect">
                <a:avLst/>
              </a:prstGeom>
              <a:blipFill>
                <a:blip r:embed="rId3"/>
                <a:stretch>
                  <a:fillRect/>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C7ECF3C8-3095-403C-8A9C-6C849D918F2E}"/>
              </a:ext>
            </a:extLst>
          </p:cNvPr>
          <p:cNvSpPr/>
          <p:nvPr/>
        </p:nvSpPr>
        <p:spPr>
          <a:xfrm>
            <a:off x="3821723" y="1105966"/>
            <a:ext cx="1226934" cy="1177493"/>
          </a:xfrm>
          <a:prstGeom prst="ellipse">
            <a:avLst/>
          </a:prstGeom>
          <a:solidFill>
            <a:srgbClr val="FF00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DE5286-8513-49B2-A087-BF57A2309305}"/>
              </a:ext>
            </a:extLst>
          </p:cNvPr>
          <p:cNvSpPr txBox="1"/>
          <p:nvPr/>
        </p:nvSpPr>
        <p:spPr>
          <a:xfrm>
            <a:off x="535021" y="3433864"/>
            <a:ext cx="11409328" cy="2862322"/>
          </a:xfrm>
          <a:prstGeom prst="rect">
            <a:avLst/>
          </a:prstGeom>
          <a:noFill/>
        </p:spPr>
        <p:txBody>
          <a:bodyPr wrap="square" rtlCol="0">
            <a:spAutoFit/>
          </a:bodyPr>
          <a:lstStyle/>
          <a:p>
            <a:r>
              <a:rPr lang="en-US" sz="2000" b="1" dirty="0"/>
              <a:t>#3, 4.  Error.     Traffic engineer misapply stochastic methods by calculating singular values, those being average values) for human perception-reaction time and vehicle deceleration</a:t>
            </a:r>
          </a:p>
          <a:p>
            <a:endParaRPr lang="en-US" sz="2000" b="1" dirty="0"/>
          </a:p>
          <a:p>
            <a:r>
              <a:rPr lang="en-US" sz="2000" b="1" dirty="0"/>
              <a:t>BUT:</a:t>
            </a:r>
          </a:p>
          <a:p>
            <a:endParaRPr lang="en-US" sz="2000" b="1" dirty="0"/>
          </a:p>
          <a:p>
            <a:r>
              <a:rPr lang="en-US" sz="2000" b="1" dirty="0"/>
              <a:t>“Average” vs “Allowable”.  Perception-reaction time and deceleration are each </a:t>
            </a:r>
            <a:r>
              <a:rPr lang="en-US" sz="2000" b="1" i="1" dirty="0"/>
              <a:t>ranges</a:t>
            </a:r>
            <a:r>
              <a:rPr lang="en-US" sz="2000" b="1" dirty="0"/>
              <a:t> of valid values representing normal behavior.    If a bridge engineer designed bridges like traffic engineers set yellows, then the bridge would only uphold the weight of the average passenger sedan, and yet allow school buses to go over it.  </a:t>
            </a:r>
          </a:p>
        </p:txBody>
      </p:sp>
      <p:sp>
        <p:nvSpPr>
          <p:cNvPr id="8" name="Oval 7">
            <a:extLst>
              <a:ext uri="{FF2B5EF4-FFF2-40B4-BE49-F238E27FC236}">
                <a16:creationId xmlns:a16="http://schemas.microsoft.com/office/drawing/2014/main" id="{D6B7140D-2E2B-4902-8CF9-D193A121DA86}"/>
              </a:ext>
            </a:extLst>
          </p:cNvPr>
          <p:cNvSpPr/>
          <p:nvPr/>
        </p:nvSpPr>
        <p:spPr>
          <a:xfrm>
            <a:off x="6386582" y="1621978"/>
            <a:ext cx="1226934" cy="1177493"/>
          </a:xfrm>
          <a:prstGeom prst="ellipse">
            <a:avLst/>
          </a:prstGeom>
          <a:solidFill>
            <a:srgbClr val="FF00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467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32</a:t>
            </a:fld>
            <a:endParaRPr lang="en-US"/>
          </a:p>
        </p:txBody>
      </p:sp>
      <p:pic>
        <p:nvPicPr>
          <p:cNvPr id="7" name="Picture 6" descr="A screenshot of a cell phone&#10;&#10;Description generated with very high confidence">
            <a:extLst>
              <a:ext uri="{FF2B5EF4-FFF2-40B4-BE49-F238E27FC236}">
                <a16:creationId xmlns:a16="http://schemas.microsoft.com/office/drawing/2014/main" id="{8249E255-9F4E-491F-8CAD-F876FC7BF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78" y="617854"/>
            <a:ext cx="7855197" cy="5740630"/>
          </a:xfrm>
          <a:prstGeom prst="rect">
            <a:avLst/>
          </a:prstGeom>
        </p:spPr>
      </p:pic>
      <p:sp>
        <p:nvSpPr>
          <p:cNvPr id="8" name="Rectangle 7">
            <a:extLst>
              <a:ext uri="{FF2B5EF4-FFF2-40B4-BE49-F238E27FC236}">
                <a16:creationId xmlns:a16="http://schemas.microsoft.com/office/drawing/2014/main" id="{BCE04B6A-4A79-4BA7-8DA6-B9B33FECB9AB}"/>
              </a:ext>
            </a:extLst>
          </p:cNvPr>
          <p:cNvSpPr/>
          <p:nvPr/>
        </p:nvSpPr>
        <p:spPr>
          <a:xfrm>
            <a:off x="3531140" y="1143001"/>
            <a:ext cx="4136486" cy="4267199"/>
          </a:xfrm>
          <a:prstGeom prst="rect">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32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378C6A-F4C6-4A3D-9586-47FCE4449127}"/>
              </a:ext>
            </a:extLst>
          </p:cNvPr>
          <p:cNvSpPr>
            <a:spLocks noGrp="1"/>
          </p:cNvSpPr>
          <p:nvPr>
            <p:ph type="sldNum" sz="quarter" idx="12"/>
          </p:nvPr>
        </p:nvSpPr>
        <p:spPr/>
        <p:txBody>
          <a:bodyPr/>
          <a:lstStyle/>
          <a:p>
            <a:fld id="{0348FCB6-30EA-4FE5-9D7F-96FB5D3C7E63}" type="slidenum">
              <a:rPr lang="en-US" smtClean="0"/>
              <a:t>33</a:t>
            </a:fld>
            <a:endParaRPr lang="en-US"/>
          </a:p>
        </p:txBody>
      </p:sp>
      <p:pic>
        <p:nvPicPr>
          <p:cNvPr id="4" name="Picture 3" descr="A screenshot of a cell phone&#10;&#10;Description generated with very high confidence">
            <a:extLst>
              <a:ext uri="{FF2B5EF4-FFF2-40B4-BE49-F238E27FC236}">
                <a16:creationId xmlns:a16="http://schemas.microsoft.com/office/drawing/2014/main" id="{663D0D7C-77B4-487C-8F8C-AF443384E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95" y="256725"/>
            <a:ext cx="9030960" cy="6439799"/>
          </a:xfrm>
          <a:prstGeom prst="rect">
            <a:avLst/>
          </a:prstGeom>
        </p:spPr>
      </p:pic>
      <p:sp>
        <p:nvSpPr>
          <p:cNvPr id="5" name="Rectangle 4">
            <a:extLst>
              <a:ext uri="{FF2B5EF4-FFF2-40B4-BE49-F238E27FC236}">
                <a16:creationId xmlns:a16="http://schemas.microsoft.com/office/drawing/2014/main" id="{9498C270-CAF8-4526-A62D-DB1FC5A0693E}"/>
              </a:ext>
            </a:extLst>
          </p:cNvPr>
          <p:cNvSpPr/>
          <p:nvPr/>
        </p:nvSpPr>
        <p:spPr>
          <a:xfrm>
            <a:off x="2085975" y="504825"/>
            <a:ext cx="3219450" cy="5343525"/>
          </a:xfrm>
          <a:prstGeom prst="rect">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556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B5E2D95-C765-48E9-965B-C820276E626B}"/>
              </a:ext>
            </a:extLst>
          </p:cNvPr>
          <p:cNvSpPr/>
          <p:nvPr/>
        </p:nvSpPr>
        <p:spPr>
          <a:xfrm>
            <a:off x="7726903" y="886262"/>
            <a:ext cx="1282002" cy="10818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0348FCB6-30EA-4FE5-9D7F-96FB5D3C7E63}" type="slidenum">
              <a:rPr lang="en-US" smtClean="0"/>
              <a:t>34</a:t>
            </a:fld>
            <a:endParaRPr lang="en-US"/>
          </a:p>
        </p:txBody>
      </p:sp>
      <mc:AlternateContent xmlns:mc="http://schemas.openxmlformats.org/markup-compatibility/2006" xmlns:a14="http://schemas.microsoft.com/office/drawing/2010/main">
        <mc:Choice Requires="a14">
          <p:sp>
            <p:nvSpPr>
              <p:cNvPr id="4" name="Rectangle 3"/>
              <p:cNvSpPr/>
              <p:nvPr/>
            </p:nvSpPr>
            <p:spPr>
              <a:xfrm>
                <a:off x="552450" y="-39023"/>
                <a:ext cx="10120504" cy="1850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0" smtClean="0">
                          <a:latin typeface="Cambria Math" panose="02040503050406030204" pitchFamily="18" charset="0"/>
                        </a:rPr>
                        <m:t> </m:t>
                      </m:r>
                      <m:r>
                        <a:rPr lang="en-US" sz="6000" b="1" i="1" smtClean="0">
                          <a:latin typeface="Cambria Math" panose="02040503050406030204" pitchFamily="18" charset="0"/>
                        </a:rPr>
                        <m:t>𝒀</m:t>
                      </m:r>
                      <m:r>
                        <a:rPr lang="en-US" sz="6000" b="1" i="1" smtClean="0">
                          <a:latin typeface="Cambria Math" panose="02040503050406030204" pitchFamily="18" charset="0"/>
                        </a:rPr>
                        <m:t>= </m:t>
                      </m:r>
                      <m:sSub>
                        <m:sSubPr>
                          <m:ctrlPr>
                            <a:rPr lang="en-US" sz="6000" i="1">
                              <a:latin typeface="Cambria Math" panose="02040503050406030204" pitchFamily="18" charset="0"/>
                            </a:rPr>
                          </m:ctrlPr>
                        </m:sSubPr>
                        <m:e>
                          <m:r>
                            <a:rPr lang="en-US" sz="6000" b="1" i="1">
                              <a:latin typeface="Cambria Math" panose="02040503050406030204" pitchFamily="18" charset="0"/>
                            </a:rPr>
                            <m:t>𝒕</m:t>
                          </m:r>
                        </m:e>
                        <m:sub>
                          <m:r>
                            <a:rPr lang="en-US" sz="6000" b="1" i="1">
                              <a:latin typeface="Cambria Math" panose="02040503050406030204" pitchFamily="18" charset="0"/>
                            </a:rPr>
                            <m:t>𝒑</m:t>
                          </m:r>
                        </m:sub>
                      </m:sSub>
                      <m:r>
                        <a:rPr lang="en-US" sz="6000" b="1" i="1">
                          <a:latin typeface="Cambria Math" panose="02040503050406030204" pitchFamily="18" charset="0"/>
                        </a:rPr>
                        <m:t>+ </m:t>
                      </m:r>
                      <m:f>
                        <m:fPr>
                          <m:ctrlPr>
                            <a:rPr lang="en-US" sz="6000" i="1">
                              <a:latin typeface="Cambria Math" panose="02040503050406030204" pitchFamily="18" charset="0"/>
                            </a:rPr>
                          </m:ctrlPr>
                        </m:fPr>
                        <m:num>
                          <m:r>
                            <a:rPr lang="en-US" sz="6000" b="1" i="1" smtClean="0">
                              <a:solidFill>
                                <a:schemeClr val="tx1"/>
                              </a:solidFill>
                              <a:latin typeface="Cambria Math" panose="02040503050406030204" pitchFamily="18" charset="0"/>
                            </a:rPr>
                            <m:t>𝒗</m:t>
                          </m:r>
                        </m:num>
                        <m:den>
                          <m:r>
                            <a:rPr lang="en-US" sz="6000" b="1" i="1" smtClean="0">
                              <a:latin typeface="Cambria Math" panose="02040503050406030204" pitchFamily="18" charset="0"/>
                            </a:rPr>
                            <m:t>𝟐</m:t>
                          </m:r>
                          <m:r>
                            <a:rPr lang="en-US" sz="6000" b="1" i="1" smtClean="0">
                              <a:latin typeface="Cambria Math" panose="02040503050406030204" pitchFamily="18" charset="0"/>
                            </a:rPr>
                            <m:t>(</m:t>
                          </m:r>
                          <m:r>
                            <a:rPr lang="en-US" sz="6000" b="1" i="1">
                              <a:latin typeface="Cambria Math" panose="02040503050406030204" pitchFamily="18" charset="0"/>
                            </a:rPr>
                            <m:t>𝒂</m:t>
                          </m:r>
                          <m:r>
                            <a:rPr lang="en-US" sz="6000" b="1" i="1" smtClean="0">
                              <a:latin typeface="Cambria Math" panose="02040503050406030204" pitchFamily="18" charset="0"/>
                            </a:rPr>
                            <m:t>+</m:t>
                          </m:r>
                          <m:r>
                            <a:rPr lang="en-US" sz="6000" b="1" i="1" smtClean="0">
                              <a:latin typeface="Cambria Math" panose="02040503050406030204" pitchFamily="18" charset="0"/>
                            </a:rPr>
                            <m:t>𝒈𝑮</m:t>
                          </m:r>
                          <m:r>
                            <a:rPr lang="en-US" sz="6000" b="1" i="1" smtClean="0">
                              <a:latin typeface="Cambria Math" panose="02040503050406030204" pitchFamily="18" charset="0"/>
                            </a:rPr>
                            <m:t>)</m:t>
                          </m:r>
                        </m:den>
                      </m:f>
                    </m:oMath>
                  </m:oMathPara>
                </a14:m>
                <a:endParaRPr lang="en-US" sz="6000" dirty="0"/>
              </a:p>
            </p:txBody>
          </p:sp>
        </mc:Choice>
        <mc:Fallback xmlns="">
          <p:sp>
            <p:nvSpPr>
              <p:cNvPr id="4" name="Rectangle 3"/>
              <p:cNvSpPr>
                <a:spLocks noRot="1" noChangeAspect="1" noMove="1" noResize="1" noEditPoints="1" noAdjustHandles="1" noChangeArrowheads="1" noChangeShapeType="1" noTextEdit="1"/>
              </p:cNvSpPr>
              <p:nvPr/>
            </p:nvSpPr>
            <p:spPr>
              <a:xfrm>
                <a:off x="552450" y="-39023"/>
                <a:ext cx="10120504" cy="1850571"/>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0B4825F-A470-4D14-BE83-8599576E9D17}"/>
              </a:ext>
            </a:extLst>
          </p:cNvPr>
          <p:cNvSpPr txBox="1"/>
          <p:nvPr/>
        </p:nvSpPr>
        <p:spPr>
          <a:xfrm>
            <a:off x="85725" y="1811548"/>
            <a:ext cx="11953875" cy="5016758"/>
          </a:xfrm>
          <a:prstGeom prst="rect">
            <a:avLst/>
          </a:prstGeom>
          <a:noFill/>
        </p:spPr>
        <p:txBody>
          <a:bodyPr wrap="square" rtlCol="0">
            <a:spAutoFit/>
          </a:bodyPr>
          <a:lstStyle/>
          <a:p>
            <a:r>
              <a:rPr lang="en-US" sz="2000" b="1" dirty="0"/>
              <a:t>#5.  Error.   </a:t>
            </a:r>
            <a:r>
              <a:rPr lang="en-US" sz="2000" b="1" dirty="0" err="1"/>
              <a:t>gG</a:t>
            </a:r>
            <a:r>
              <a:rPr lang="en-US" sz="2000" b="1" dirty="0"/>
              <a:t> – Misapplication of an Analytic Solution</a:t>
            </a:r>
          </a:p>
          <a:p>
            <a:endParaRPr lang="en-US" sz="2000" b="1" dirty="0"/>
          </a:p>
          <a:p>
            <a:r>
              <a:rPr lang="en-US" sz="2000" b="1" dirty="0" err="1"/>
              <a:t>gG</a:t>
            </a:r>
            <a:r>
              <a:rPr lang="en-US" sz="2000" b="1" dirty="0"/>
              <a:t> was intended to be gravity’s contribution to normal comfortable deceleration.    </a:t>
            </a:r>
          </a:p>
          <a:p>
            <a:endParaRPr lang="en-US" sz="2000" b="1" dirty="0"/>
          </a:p>
          <a:p>
            <a:r>
              <a:rPr lang="en-US" sz="2000" b="1" dirty="0"/>
              <a:t>BUT</a:t>
            </a:r>
          </a:p>
          <a:p>
            <a:endParaRPr lang="en-US" sz="2000" b="1" dirty="0"/>
          </a:p>
          <a:p>
            <a:r>
              <a:rPr lang="en-US" sz="2000" b="1" dirty="0" err="1"/>
              <a:t>gG</a:t>
            </a:r>
            <a:r>
              <a:rPr lang="en-US" sz="2000" b="1" dirty="0"/>
              <a:t> applies only to emergency stopping.   The dynamics are different.  </a:t>
            </a:r>
            <a:r>
              <a:rPr lang="en-US" sz="2000" b="1" dirty="0" err="1"/>
              <a:t>gG</a:t>
            </a:r>
            <a:r>
              <a:rPr lang="en-US" sz="2000" b="1" dirty="0"/>
              <a:t> only applies when the frictional force created between tire and pavement determines the maximum deceleration.   </a:t>
            </a:r>
          </a:p>
          <a:p>
            <a:endParaRPr lang="en-US" sz="2000" b="1" dirty="0"/>
          </a:p>
          <a:p>
            <a:r>
              <a:rPr lang="en-US" sz="2000" b="1" dirty="0" err="1"/>
              <a:t>gG</a:t>
            </a:r>
            <a:r>
              <a:rPr lang="en-US" sz="2000" b="1" dirty="0"/>
              <a:t> can be applied to yellow lights for vehicles going downhill for a different reason:   It is not </a:t>
            </a:r>
            <a:r>
              <a:rPr lang="en-US" sz="2000" b="1" i="1" dirty="0"/>
              <a:t>comfortable</a:t>
            </a:r>
            <a:r>
              <a:rPr lang="en-US" sz="2000" b="1" dirty="0"/>
              <a:t> to press the brakes harder than normal.</a:t>
            </a:r>
          </a:p>
          <a:p>
            <a:endParaRPr lang="en-US" sz="2000" b="1" dirty="0"/>
          </a:p>
          <a:p>
            <a:r>
              <a:rPr lang="en-US" sz="2000" b="1" dirty="0" err="1"/>
              <a:t>gG</a:t>
            </a:r>
            <a:r>
              <a:rPr lang="en-US" sz="2000" b="1" dirty="0"/>
              <a:t> cannot be applied uphill because drivers press the brake less in order to keep deceleration comfortable.   Applying a negative </a:t>
            </a:r>
            <a:r>
              <a:rPr lang="en-US" sz="2000" b="1" dirty="0" err="1"/>
              <a:t>gG</a:t>
            </a:r>
            <a:r>
              <a:rPr lang="en-US" sz="2000" b="1" dirty="0"/>
              <a:t> shortens the yellow.   Drivers actually need more time going uphill because when proceeding into the intersection, gravity slows them down through the critical distance.</a:t>
            </a:r>
          </a:p>
        </p:txBody>
      </p:sp>
    </p:spTree>
    <p:extLst>
      <p:ext uri="{BB962C8B-B14F-4D97-AF65-F5344CB8AC3E}">
        <p14:creationId xmlns:p14="http://schemas.microsoft.com/office/powerpoint/2010/main" val="614360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35</a:t>
            </a:fld>
            <a:endParaRPr lang="en-US"/>
          </a:p>
        </p:txBody>
      </p:sp>
      <mc:AlternateContent xmlns:mc="http://schemas.openxmlformats.org/markup-compatibility/2006" xmlns:a14="http://schemas.microsoft.com/office/drawing/2010/main">
        <mc:Choice Requires="a14">
          <p:sp>
            <p:nvSpPr>
              <p:cNvPr id="4" name="Rectangle 3"/>
              <p:cNvSpPr/>
              <p:nvPr/>
            </p:nvSpPr>
            <p:spPr>
              <a:xfrm>
                <a:off x="552450" y="-39023"/>
                <a:ext cx="10120504" cy="1850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0" smtClean="0">
                          <a:latin typeface="Cambria Math" panose="02040503050406030204" pitchFamily="18" charset="0"/>
                        </a:rPr>
                        <m:t> </m:t>
                      </m:r>
                      <m:r>
                        <a:rPr lang="en-US" sz="6000" b="1" i="1" smtClean="0">
                          <a:latin typeface="Cambria Math" panose="02040503050406030204" pitchFamily="18" charset="0"/>
                        </a:rPr>
                        <m:t>𝒀</m:t>
                      </m:r>
                      <m:r>
                        <a:rPr lang="en-US" sz="6000" b="1" i="1" smtClean="0">
                          <a:latin typeface="Cambria Math" panose="02040503050406030204" pitchFamily="18" charset="0"/>
                        </a:rPr>
                        <m:t>= </m:t>
                      </m:r>
                      <m:sSub>
                        <m:sSubPr>
                          <m:ctrlPr>
                            <a:rPr lang="en-US" sz="6000" i="1">
                              <a:latin typeface="Cambria Math" panose="02040503050406030204" pitchFamily="18" charset="0"/>
                            </a:rPr>
                          </m:ctrlPr>
                        </m:sSubPr>
                        <m:e>
                          <m:r>
                            <a:rPr lang="en-US" sz="6000" b="1" i="1">
                              <a:latin typeface="Cambria Math" panose="02040503050406030204" pitchFamily="18" charset="0"/>
                            </a:rPr>
                            <m:t>𝒕</m:t>
                          </m:r>
                        </m:e>
                        <m:sub>
                          <m:r>
                            <a:rPr lang="en-US" sz="6000" b="1" i="1">
                              <a:latin typeface="Cambria Math" panose="02040503050406030204" pitchFamily="18" charset="0"/>
                            </a:rPr>
                            <m:t>𝒑</m:t>
                          </m:r>
                        </m:sub>
                      </m:sSub>
                      <m:r>
                        <a:rPr lang="en-US" sz="6000" b="1" i="1">
                          <a:latin typeface="Cambria Math" panose="02040503050406030204" pitchFamily="18" charset="0"/>
                        </a:rPr>
                        <m:t>+ </m:t>
                      </m:r>
                      <m:f>
                        <m:fPr>
                          <m:ctrlPr>
                            <a:rPr lang="en-US" sz="6000" i="1">
                              <a:latin typeface="Cambria Math" panose="02040503050406030204" pitchFamily="18" charset="0"/>
                            </a:rPr>
                          </m:ctrlPr>
                        </m:fPr>
                        <m:num>
                          <m:r>
                            <a:rPr lang="en-US" sz="6000" b="1" i="1" smtClean="0">
                              <a:solidFill>
                                <a:schemeClr val="tx1"/>
                              </a:solidFill>
                              <a:latin typeface="Cambria Math" panose="02040503050406030204" pitchFamily="18" charset="0"/>
                            </a:rPr>
                            <m:t>𝒗</m:t>
                          </m:r>
                        </m:num>
                        <m:den>
                          <m:r>
                            <a:rPr lang="en-US" sz="6000" b="1" i="1" smtClean="0">
                              <a:latin typeface="Cambria Math" panose="02040503050406030204" pitchFamily="18" charset="0"/>
                            </a:rPr>
                            <m:t>𝟐</m:t>
                          </m:r>
                          <m:r>
                            <a:rPr lang="en-US" sz="6000" b="1" i="1" smtClean="0">
                              <a:latin typeface="Cambria Math" panose="02040503050406030204" pitchFamily="18" charset="0"/>
                            </a:rPr>
                            <m:t>(</m:t>
                          </m:r>
                          <m:r>
                            <a:rPr lang="en-US" sz="6000" b="1" i="1">
                              <a:latin typeface="Cambria Math" panose="02040503050406030204" pitchFamily="18" charset="0"/>
                            </a:rPr>
                            <m:t>𝒂</m:t>
                          </m:r>
                          <m:r>
                            <a:rPr lang="en-US" sz="6000" b="1" i="1" smtClean="0">
                              <a:latin typeface="Cambria Math" panose="02040503050406030204" pitchFamily="18" charset="0"/>
                            </a:rPr>
                            <m:t>+</m:t>
                          </m:r>
                          <m:r>
                            <a:rPr lang="en-US" sz="6000" b="1" i="1" smtClean="0">
                              <a:latin typeface="Cambria Math" panose="02040503050406030204" pitchFamily="18" charset="0"/>
                            </a:rPr>
                            <m:t>𝒈𝑮</m:t>
                          </m:r>
                          <m:r>
                            <a:rPr lang="en-US" sz="6000" b="1" i="1" smtClean="0">
                              <a:latin typeface="Cambria Math" panose="02040503050406030204" pitchFamily="18" charset="0"/>
                            </a:rPr>
                            <m:t>)</m:t>
                          </m:r>
                        </m:den>
                      </m:f>
                    </m:oMath>
                  </m:oMathPara>
                </a14:m>
                <a:endParaRPr lang="en-US" sz="6000" dirty="0"/>
              </a:p>
            </p:txBody>
          </p:sp>
        </mc:Choice>
        <mc:Fallback xmlns="">
          <p:sp>
            <p:nvSpPr>
              <p:cNvPr id="4" name="Rectangle 3"/>
              <p:cNvSpPr>
                <a:spLocks noRot="1" noChangeAspect="1" noMove="1" noResize="1" noEditPoints="1" noAdjustHandles="1" noChangeArrowheads="1" noChangeShapeType="1" noTextEdit="1"/>
              </p:cNvSpPr>
              <p:nvPr/>
            </p:nvSpPr>
            <p:spPr>
              <a:xfrm>
                <a:off x="552450" y="-39023"/>
                <a:ext cx="10120504" cy="185057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B4825F-A470-4D14-BE83-8599576E9D17}"/>
                  </a:ext>
                </a:extLst>
              </p:cNvPr>
              <p:cNvSpPr txBox="1"/>
              <p:nvPr/>
            </p:nvSpPr>
            <p:spPr>
              <a:xfrm>
                <a:off x="123825" y="2229001"/>
                <a:ext cx="11953875" cy="3661130"/>
              </a:xfrm>
              <a:prstGeom prst="rect">
                <a:avLst/>
              </a:prstGeom>
              <a:noFill/>
            </p:spPr>
            <p:txBody>
              <a:bodyPr wrap="square" rtlCol="0">
                <a:spAutoFit/>
              </a:bodyPr>
              <a:lstStyle/>
              <a:p>
                <a:r>
                  <a:rPr lang="en-US" sz="2000" b="1" dirty="0"/>
                  <a:t>#6.  Omission of Tolerances</a:t>
                </a:r>
              </a:p>
              <a:p>
                <a:endParaRPr lang="en-US" sz="2000" b="1" dirty="0"/>
              </a:p>
              <a:p>
                <a:r>
                  <a:rPr lang="en-US" sz="2000" b="1" dirty="0"/>
                  <a:t>Straight Unimpeded Traffic:</a:t>
                </a:r>
              </a:p>
              <a:p>
                <a:endParaRPr lang="en-US" b="1" i="1" dirty="0"/>
              </a:p>
              <a:p>
                <a14:m>
                  <m:oMath xmlns:m="http://schemas.openxmlformats.org/officeDocument/2006/math">
                    <m:r>
                      <a:rPr lang="en-US" b="1" i="1">
                        <a:latin typeface="Cambria Math" panose="02040503050406030204" pitchFamily="18" charset="0"/>
                      </a:rPr>
                      <m:t>∆</m:t>
                    </m:r>
                    <m:r>
                      <a:rPr lang="en-US" b="1" i="1">
                        <a:latin typeface="Cambria Math" panose="02040503050406030204" pitchFamily="18" charset="0"/>
                      </a:rPr>
                      <m:t>𝒀</m:t>
                    </m:r>
                    <m:r>
                      <a:rPr lang="en-US" b="1" i="1">
                        <a:latin typeface="Cambria Math" panose="02040503050406030204" pitchFamily="18" charset="0"/>
                      </a:rPr>
                      <m:t>=</m:t>
                    </m:r>
                    <m:d>
                      <m:dPr>
                        <m:begChr m:val="|"/>
                        <m:endChr m:val="|"/>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panose="02040503050406030204" pitchFamily="18" charset="0"/>
                              </a:rPr>
                              <m:t>𝝏</m:t>
                            </m:r>
                            <m:r>
                              <a:rPr lang="en-US" b="1" i="1">
                                <a:latin typeface="Cambria Math" panose="02040503050406030204" pitchFamily="18" charset="0"/>
                              </a:rPr>
                              <m:t>𝒀</m:t>
                            </m:r>
                          </m:num>
                          <m:den>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𝒑</m:t>
                                </m:r>
                              </m:sub>
                            </m:sSub>
                          </m:den>
                        </m:f>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𝒑</m:t>
                            </m:r>
                          </m:sub>
                        </m:sSub>
                      </m:e>
                    </m:d>
                    <m:r>
                      <a:rPr lang="en-US" b="1" i="1">
                        <a:latin typeface="Cambria Math" panose="02040503050406030204" pitchFamily="18" charset="0"/>
                      </a:rPr>
                      <m:t>+ </m:t>
                    </m:r>
                    <m:d>
                      <m:dPr>
                        <m:begChr m:val="|"/>
                        <m:endChr m:val="|"/>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panose="02040503050406030204" pitchFamily="18" charset="0"/>
                              </a:rPr>
                              <m:t>𝝏</m:t>
                            </m:r>
                            <m:r>
                              <a:rPr lang="en-US" b="1" i="1">
                                <a:latin typeface="Cambria Math" panose="02040503050406030204" pitchFamily="18" charset="0"/>
                              </a:rPr>
                              <m:t>𝒀</m:t>
                            </m:r>
                          </m:num>
                          <m:den>
                            <m:r>
                              <a:rPr lang="en-US" b="1" i="1">
                                <a:latin typeface="Cambria Math" panose="02040503050406030204" pitchFamily="18" charset="0"/>
                              </a:rPr>
                              <m:t>𝝏</m:t>
                            </m:r>
                            <m:r>
                              <a:rPr lang="en-US" b="1" i="1">
                                <a:latin typeface="Cambria Math" panose="02040503050406030204" pitchFamily="18" charset="0"/>
                              </a:rPr>
                              <m:t>𝒂</m:t>
                            </m:r>
                          </m:den>
                        </m:f>
                        <m:r>
                          <a:rPr lang="en-US" b="1" i="1">
                            <a:latin typeface="Cambria Math" panose="02040503050406030204" pitchFamily="18" charset="0"/>
                          </a:rPr>
                          <m:t>∆</m:t>
                        </m:r>
                        <m:r>
                          <a:rPr lang="en-US" b="1" i="1">
                            <a:latin typeface="Cambria Math" panose="02040503050406030204" pitchFamily="18" charset="0"/>
                          </a:rPr>
                          <m:t>𝒂</m:t>
                        </m:r>
                      </m:e>
                    </m:d>
                  </m:oMath>
                </a14:m>
                <a:r>
                  <a:rPr lang="en-US" b="1" dirty="0"/>
                  <a:t> ≈ 2 seconds on a 45 mph road.</a:t>
                </a:r>
                <a:endParaRPr lang="en-US" dirty="0"/>
              </a:p>
              <a:p>
                <a:endParaRPr lang="en-US" sz="2000" b="1" dirty="0"/>
              </a:p>
              <a:p>
                <a:r>
                  <a:rPr lang="en-US" sz="2000" b="1" dirty="0"/>
                  <a:t>Left Turning Traffic:</a:t>
                </a:r>
              </a:p>
              <a:p>
                <a:endParaRPr lang="en-US" sz="2000" b="1" dirty="0"/>
              </a:p>
              <a:p>
                <a14:m>
                  <m:oMath xmlns:m="http://schemas.openxmlformats.org/officeDocument/2006/math">
                    <m:r>
                      <a:rPr lang="en-US" b="1" i="1">
                        <a:latin typeface="Cambria Math" panose="02040503050406030204" pitchFamily="18" charset="0"/>
                      </a:rPr>
                      <m:t>∆</m:t>
                    </m:r>
                    <m:r>
                      <a:rPr lang="en-US" b="1" i="1">
                        <a:latin typeface="Cambria Math" panose="02040503050406030204" pitchFamily="18" charset="0"/>
                      </a:rPr>
                      <m:t>𝒀</m:t>
                    </m:r>
                    <m:r>
                      <a:rPr lang="en-US" b="1" i="1">
                        <a:latin typeface="Cambria Math" panose="02040503050406030204" pitchFamily="18" charset="0"/>
                      </a:rPr>
                      <m:t>=</m:t>
                    </m:r>
                    <m:d>
                      <m:dPr>
                        <m:begChr m:val="|"/>
                        <m:endChr m:val="|"/>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panose="02040503050406030204" pitchFamily="18" charset="0"/>
                              </a:rPr>
                              <m:t>𝝏</m:t>
                            </m:r>
                            <m:r>
                              <a:rPr lang="en-US" b="1" i="1">
                                <a:latin typeface="Cambria Math" panose="02040503050406030204" pitchFamily="18" charset="0"/>
                              </a:rPr>
                              <m:t>𝒀</m:t>
                            </m:r>
                          </m:num>
                          <m:den>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𝒑</m:t>
                                </m:r>
                              </m:sub>
                            </m:sSub>
                          </m:den>
                        </m:f>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𝒑</m:t>
                            </m:r>
                          </m:sub>
                        </m:sSub>
                      </m:e>
                    </m:d>
                    <m:r>
                      <a:rPr lang="en-US" b="1" i="1">
                        <a:latin typeface="Cambria Math" panose="02040503050406030204" pitchFamily="18" charset="0"/>
                      </a:rPr>
                      <m:t>+ </m:t>
                    </m:r>
                    <m:d>
                      <m:dPr>
                        <m:begChr m:val="|"/>
                        <m:endChr m:val="|"/>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panose="02040503050406030204" pitchFamily="18" charset="0"/>
                              </a:rPr>
                              <m:t>𝝏</m:t>
                            </m:r>
                            <m:r>
                              <a:rPr lang="en-US" b="1" i="1">
                                <a:latin typeface="Cambria Math" panose="02040503050406030204" pitchFamily="18" charset="0"/>
                              </a:rPr>
                              <m:t>𝒀</m:t>
                            </m:r>
                          </m:num>
                          <m:den>
                            <m:r>
                              <a:rPr lang="en-US" b="1" i="1">
                                <a:latin typeface="Cambria Math" panose="02040503050406030204" pitchFamily="18" charset="0"/>
                              </a:rPr>
                              <m:t>𝝏</m:t>
                            </m:r>
                            <m:r>
                              <a:rPr lang="en-US" b="1" i="1">
                                <a:latin typeface="Cambria Math" panose="02040503050406030204" pitchFamily="18" charset="0"/>
                              </a:rPr>
                              <m:t>𝒂</m:t>
                            </m:r>
                          </m:den>
                        </m:f>
                        <m:r>
                          <a:rPr lang="en-US" b="1" i="1">
                            <a:latin typeface="Cambria Math" panose="02040503050406030204" pitchFamily="18" charset="0"/>
                          </a:rPr>
                          <m:t>∆</m:t>
                        </m:r>
                        <m:r>
                          <a:rPr lang="en-US" b="1" i="1">
                            <a:latin typeface="Cambria Math" panose="02040503050406030204" pitchFamily="18" charset="0"/>
                          </a:rPr>
                          <m:t>𝒂</m:t>
                        </m:r>
                      </m:e>
                    </m:d>
                    <m:r>
                      <a:rPr lang="en-US" b="1" i="1">
                        <a:latin typeface="Cambria Math" panose="02040503050406030204" pitchFamily="18" charset="0"/>
                      </a:rPr>
                      <m:t>+ </m:t>
                    </m:r>
                    <m:d>
                      <m:dPr>
                        <m:begChr m:val="|"/>
                        <m:endChr m:val="|"/>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panose="02040503050406030204" pitchFamily="18" charset="0"/>
                              </a:rPr>
                              <m:t>𝝏</m:t>
                            </m:r>
                            <m:r>
                              <a:rPr lang="en-US" b="1" i="1">
                                <a:latin typeface="Cambria Math" panose="02040503050406030204" pitchFamily="18" charset="0"/>
                              </a:rPr>
                              <m:t>𝒀</m:t>
                            </m:r>
                          </m:num>
                          <m:den>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𝒊</m:t>
                                </m:r>
                              </m:sub>
                            </m:sSub>
                          </m:den>
                        </m:f>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𝒊</m:t>
                            </m:r>
                          </m:sub>
                        </m:sSub>
                      </m:e>
                    </m:d>
                  </m:oMath>
                </a14:m>
                <a:r>
                  <a:rPr lang="en-US" sz="2000" b="1" dirty="0"/>
                  <a:t> =</a:t>
                </a:r>
                <a14:m>
                  <m:oMath xmlns:m="http://schemas.openxmlformats.org/officeDocument/2006/math">
                    <m:r>
                      <a:rPr lang="en-US" b="1" i="1" dirty="0">
                        <a:latin typeface="Cambria Math" panose="02040503050406030204" pitchFamily="18" charset="0"/>
                      </a:rPr>
                      <m:t> </m:t>
                    </m:r>
                    <m:d>
                      <m:dPr>
                        <m:begChr m:val="|"/>
                        <m:endChr m:val="|"/>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panose="02040503050406030204" pitchFamily="18" charset="0"/>
                              </a:rPr>
                              <m:t>𝟐</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𝟎</m:t>
                                </m:r>
                              </m:sub>
                            </m:sSub>
                          </m:num>
                          <m:den>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𝒊</m:t>
                                </m:r>
                              </m:sub>
                            </m:sSub>
                          </m:den>
                        </m:f>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𝒑</m:t>
                            </m:r>
                          </m:sub>
                        </m:sSub>
                      </m:e>
                    </m:d>
                    <m:r>
                      <a:rPr lang="en-US" b="1" i="1">
                        <a:latin typeface="Cambria Math" panose="02040503050406030204" pitchFamily="18" charset="0"/>
                      </a:rPr>
                      <m:t>+ </m:t>
                    </m:r>
                    <m:d>
                      <m:dPr>
                        <m:begChr m:val="|"/>
                        <m:endChr m:val="|"/>
                        <m:ctrlPr>
                          <a:rPr lang="en-US" b="1" i="1">
                            <a:latin typeface="Cambria Math" panose="02040503050406030204" pitchFamily="18" charset="0"/>
                          </a:rPr>
                        </m:ctrlPr>
                      </m:dPr>
                      <m:e>
                        <m:f>
                          <m:fPr>
                            <m:ctrlPr>
                              <a:rPr lang="en-US" b="1" i="1">
                                <a:latin typeface="Cambria Math" panose="02040503050406030204" pitchFamily="18" charset="0"/>
                              </a:rPr>
                            </m:ctrlPr>
                          </m:fPr>
                          <m:num>
                            <m:sSup>
                              <m:sSupPr>
                                <m:ctrlPr>
                                  <a:rPr lang="en-US" b="1" i="1">
                                    <a:latin typeface="Cambria Math" panose="02040503050406030204" pitchFamily="18" charset="0"/>
                                  </a:rPr>
                                </m:ctrlPr>
                              </m:sSupPr>
                              <m:e>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𝟎</m:t>
                                    </m:r>
                                  </m:sub>
                                </m:sSub>
                              </m:e>
                              <m:sup>
                                <m:r>
                                  <a:rPr lang="en-US" b="1" i="1">
                                    <a:latin typeface="Cambria Math" panose="02040503050406030204" pitchFamily="18" charset="0"/>
                                  </a:rPr>
                                  <m:t>𝟐</m:t>
                                </m:r>
                              </m:sup>
                            </m:sSup>
                          </m:num>
                          <m:den>
                            <m:sSup>
                              <m:sSupPr>
                                <m:ctrlPr>
                                  <a:rPr lang="en-US" b="1" i="1">
                                    <a:latin typeface="Cambria Math" panose="02040503050406030204" pitchFamily="18" charset="0"/>
                                  </a:rPr>
                                </m:ctrlPr>
                              </m:sSupPr>
                              <m:e>
                                <m:r>
                                  <a:rPr lang="en-US" b="1" i="1">
                                    <a:latin typeface="Cambria Math" panose="02040503050406030204" pitchFamily="18" charset="0"/>
                                  </a:rPr>
                                  <m:t>𝒂</m:t>
                                </m:r>
                              </m:e>
                              <m:sup>
                                <m:r>
                                  <a:rPr lang="en-US" b="1" i="1">
                                    <a:latin typeface="Cambria Math" panose="02040503050406030204" pitchFamily="18" charset="0"/>
                                  </a:rPr>
                                  <m:t>𝟐</m:t>
                                </m:r>
                              </m:sup>
                            </m:sSup>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𝒊</m:t>
                                </m:r>
                              </m:sub>
                            </m:sSub>
                            <m:r>
                              <a:rPr lang="en-US" b="1" i="1">
                                <a:latin typeface="Cambria Math" panose="02040503050406030204" pitchFamily="18" charset="0"/>
                              </a:rPr>
                              <m:t>)</m:t>
                            </m:r>
                          </m:den>
                        </m:f>
                        <m:r>
                          <a:rPr lang="en-US" b="1" i="1">
                            <a:latin typeface="Cambria Math" panose="02040503050406030204" pitchFamily="18" charset="0"/>
                          </a:rPr>
                          <m:t>∆</m:t>
                        </m:r>
                        <m:r>
                          <a:rPr lang="en-US" b="1" i="1">
                            <a:latin typeface="Cambria Math" panose="02040503050406030204" pitchFamily="18" charset="0"/>
                          </a:rPr>
                          <m:t>𝒂</m:t>
                        </m:r>
                      </m:e>
                    </m:d>
                    <m:r>
                      <a:rPr lang="en-US" b="1" i="1">
                        <a:latin typeface="Cambria Math" panose="02040503050406030204" pitchFamily="18" charset="0"/>
                      </a:rPr>
                      <m:t>+ </m:t>
                    </m:r>
                    <m:d>
                      <m:dPr>
                        <m:begChr m:val="|"/>
                        <m:endChr m:val="|"/>
                        <m:ctrlPr>
                          <a:rPr lang="en-US" b="1" i="1">
                            <a:latin typeface="Cambria Math" panose="02040503050406030204" pitchFamily="18" charset="0"/>
                          </a:rPr>
                        </m:ctrlPr>
                      </m:dPr>
                      <m:e>
                        <m:d>
                          <m:dPr>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panose="02040503050406030204" pitchFamily="18" charset="0"/>
                                  </a:rPr>
                                  <m:t>𝟐</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𝟎</m:t>
                                    </m:r>
                                  </m:sub>
                                </m:sSub>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𝒑</m:t>
                                        </m:r>
                                      </m:sub>
                                    </m:sSub>
                                    <m:r>
                                      <a:rPr lang="en-US" b="1" i="1">
                                        <a:latin typeface="Cambria Math" panose="02040503050406030204" pitchFamily="18" charset="0"/>
                                      </a:rPr>
                                      <m:t>+ </m:t>
                                    </m:r>
                                    <m:f>
                                      <m:fPr>
                                        <m:ctrlPr>
                                          <a:rPr lang="en-US" b="1" i="1">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𝟎</m:t>
                                            </m:r>
                                          </m:sub>
                                        </m:sSub>
                                      </m:num>
                                      <m:den>
                                        <m:r>
                                          <a:rPr lang="en-US" b="1" i="1">
                                            <a:latin typeface="Cambria Math" panose="02040503050406030204" pitchFamily="18" charset="0"/>
                                          </a:rPr>
                                          <m:t>𝟐</m:t>
                                        </m:r>
                                        <m:r>
                                          <a:rPr lang="en-US" b="1" i="1">
                                            <a:latin typeface="Cambria Math" panose="02040503050406030204" pitchFamily="18" charset="0"/>
                                          </a:rPr>
                                          <m:t>𝒂</m:t>
                                        </m:r>
                                      </m:den>
                                    </m:f>
                                  </m:e>
                                </m:d>
                              </m:num>
                              <m:den>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𝒊</m:t>
                                            </m:r>
                                          </m:sub>
                                        </m:sSub>
                                      </m:e>
                                    </m:d>
                                  </m:e>
                                  <m:sup>
                                    <m:r>
                                      <a:rPr lang="en-US" b="1" i="1">
                                        <a:latin typeface="Cambria Math" panose="02040503050406030204" pitchFamily="18" charset="0"/>
                                      </a:rPr>
                                      <m:t>𝟐</m:t>
                                    </m:r>
                                  </m:sup>
                                </m:sSup>
                              </m:den>
                            </m:f>
                          </m:e>
                        </m:d>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𝒊</m:t>
                            </m:r>
                          </m:sub>
                        </m:sSub>
                      </m:e>
                    </m:d>
                  </m:oMath>
                </a14:m>
                <a:r>
                  <a:rPr lang="en-US" sz="2000" b="1" dirty="0"/>
                  <a:t> ≈ 3 seconds.</a:t>
                </a:r>
                <a:endParaRPr lang="en-US" sz="2000" dirty="0"/>
              </a:p>
              <a:p>
                <a:r>
                  <a:rPr lang="en-US" sz="2000" b="1" dirty="0"/>
                  <a:t>  </a:t>
                </a:r>
              </a:p>
            </p:txBody>
          </p:sp>
        </mc:Choice>
        <mc:Fallback xmlns="">
          <p:sp>
            <p:nvSpPr>
              <p:cNvPr id="3" name="TextBox 2">
                <a:extLst>
                  <a:ext uri="{FF2B5EF4-FFF2-40B4-BE49-F238E27FC236}">
                    <a16:creationId xmlns:a16="http://schemas.microsoft.com/office/drawing/2014/main" id="{D0B4825F-A470-4D14-BE83-8599576E9D17}"/>
                  </a:ext>
                </a:extLst>
              </p:cNvPr>
              <p:cNvSpPr txBox="1">
                <a:spLocks noRot="1" noChangeAspect="1" noMove="1" noResize="1" noEditPoints="1" noAdjustHandles="1" noChangeArrowheads="1" noChangeShapeType="1" noTextEdit="1"/>
              </p:cNvSpPr>
              <p:nvPr/>
            </p:nvSpPr>
            <p:spPr>
              <a:xfrm>
                <a:off x="123825" y="2229001"/>
                <a:ext cx="11953875" cy="3661130"/>
              </a:xfrm>
              <a:prstGeom prst="rect">
                <a:avLst/>
              </a:prstGeom>
              <a:blipFill>
                <a:blip r:embed="rId4"/>
                <a:stretch>
                  <a:fillRect l="-510" t="-1167"/>
                </a:stretch>
              </a:blipFill>
            </p:spPr>
            <p:txBody>
              <a:bodyPr/>
              <a:lstStyle/>
              <a:p>
                <a:r>
                  <a:rPr lang="en-US">
                    <a:noFill/>
                  </a:rPr>
                  <a:t> </a:t>
                </a:r>
              </a:p>
            </p:txBody>
          </p:sp>
        </mc:Fallback>
      </mc:AlternateContent>
    </p:spTree>
    <p:extLst>
      <p:ext uri="{BB962C8B-B14F-4D97-AF65-F5344CB8AC3E}">
        <p14:creationId xmlns:p14="http://schemas.microsoft.com/office/powerpoint/2010/main" val="2625283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D85C80-0A04-4F9E-85D4-E9412343A872}"/>
              </a:ext>
            </a:extLst>
          </p:cNvPr>
          <p:cNvSpPr>
            <a:spLocks noGrp="1"/>
          </p:cNvSpPr>
          <p:nvPr>
            <p:ph type="sldNum" sz="quarter" idx="12"/>
          </p:nvPr>
        </p:nvSpPr>
        <p:spPr/>
        <p:txBody>
          <a:bodyPr/>
          <a:lstStyle/>
          <a:p>
            <a:fld id="{0348FCB6-30EA-4FE5-9D7F-96FB5D3C7E63}" type="slidenum">
              <a:rPr lang="en-US" smtClean="0"/>
              <a:t>36</a:t>
            </a:fld>
            <a:endParaRPr lang="en-US"/>
          </a:p>
        </p:txBody>
      </p:sp>
      <p:pic>
        <p:nvPicPr>
          <p:cNvPr id="4" name="Picture 3" descr="A screenshot of a cell phone&#10;&#10;Description generated with very high confidence">
            <a:extLst>
              <a:ext uri="{FF2B5EF4-FFF2-40B4-BE49-F238E27FC236}">
                <a16:creationId xmlns:a16="http://schemas.microsoft.com/office/drawing/2014/main" id="{2EAC30A3-10F0-46CC-8BE8-C62D5D761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4" y="-252919"/>
            <a:ext cx="11659419" cy="6858000"/>
          </a:xfrm>
          <a:prstGeom prst="rect">
            <a:avLst/>
          </a:prstGeom>
        </p:spPr>
      </p:pic>
      <p:sp>
        <p:nvSpPr>
          <p:cNvPr id="3" name="Arrow: Down 2">
            <a:extLst>
              <a:ext uri="{FF2B5EF4-FFF2-40B4-BE49-F238E27FC236}">
                <a16:creationId xmlns:a16="http://schemas.microsoft.com/office/drawing/2014/main" id="{1F2E76C6-5959-47B2-84D0-567EC531D72F}"/>
              </a:ext>
            </a:extLst>
          </p:cNvPr>
          <p:cNvSpPr/>
          <p:nvPr/>
        </p:nvSpPr>
        <p:spPr>
          <a:xfrm>
            <a:off x="9114817" y="3715966"/>
            <a:ext cx="159185" cy="57393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TextBox 4">
            <a:extLst>
              <a:ext uri="{FF2B5EF4-FFF2-40B4-BE49-F238E27FC236}">
                <a16:creationId xmlns:a16="http://schemas.microsoft.com/office/drawing/2014/main" id="{BB9F6434-E76C-412D-80A1-D8EEF96A3C2D}"/>
              </a:ext>
            </a:extLst>
          </p:cNvPr>
          <p:cNvSpPr txBox="1"/>
          <p:nvPr/>
        </p:nvSpPr>
        <p:spPr>
          <a:xfrm>
            <a:off x="8297695" y="2941287"/>
            <a:ext cx="2509736" cy="646331"/>
          </a:xfrm>
          <a:prstGeom prst="rect">
            <a:avLst/>
          </a:prstGeom>
          <a:noFill/>
        </p:spPr>
        <p:txBody>
          <a:bodyPr wrap="square" rtlCol="0">
            <a:spAutoFit/>
          </a:bodyPr>
          <a:lstStyle/>
          <a:p>
            <a:r>
              <a:rPr lang="en-US" dirty="0"/>
              <a:t>From 4.3 to 5.9 seconds</a:t>
            </a:r>
          </a:p>
        </p:txBody>
      </p:sp>
    </p:spTree>
    <p:extLst>
      <p:ext uri="{BB962C8B-B14F-4D97-AF65-F5344CB8AC3E}">
        <p14:creationId xmlns:p14="http://schemas.microsoft.com/office/powerpoint/2010/main" val="1583257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DBA88-056F-4563-8CA7-51FC0452AA9E}"/>
              </a:ext>
            </a:extLst>
          </p:cNvPr>
          <p:cNvSpPr>
            <a:spLocks noGrp="1"/>
          </p:cNvSpPr>
          <p:nvPr>
            <p:ph type="sldNum" sz="quarter" idx="12"/>
          </p:nvPr>
        </p:nvSpPr>
        <p:spPr/>
        <p:txBody>
          <a:bodyPr/>
          <a:lstStyle/>
          <a:p>
            <a:fld id="{0348FCB6-30EA-4FE5-9D7F-96FB5D3C7E63}" type="slidenum">
              <a:rPr lang="en-US" smtClean="0"/>
              <a:t>37</a:t>
            </a:fld>
            <a:endParaRPr lang="en-US"/>
          </a:p>
        </p:txBody>
      </p:sp>
      <p:pic>
        <p:nvPicPr>
          <p:cNvPr id="4" name="Picture 3" descr="A screenshot of a cell phone&#10;&#10;Description generated with very high confidence">
            <a:extLst>
              <a:ext uri="{FF2B5EF4-FFF2-40B4-BE49-F238E27FC236}">
                <a16:creationId xmlns:a16="http://schemas.microsoft.com/office/drawing/2014/main" id="{DE5C1739-508B-4025-84A4-22015A666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73" y="718759"/>
            <a:ext cx="8087854" cy="5420481"/>
          </a:xfrm>
          <a:prstGeom prst="rect">
            <a:avLst/>
          </a:prstGeom>
        </p:spPr>
      </p:pic>
    </p:spTree>
    <p:extLst>
      <p:ext uri="{BB962C8B-B14F-4D97-AF65-F5344CB8AC3E}">
        <p14:creationId xmlns:p14="http://schemas.microsoft.com/office/powerpoint/2010/main" val="1211219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2374" y="5121394"/>
            <a:ext cx="9329965" cy="919968"/>
          </a:xfrm>
        </p:spPr>
        <p:txBody>
          <a:bodyPr>
            <a:noAutofit/>
          </a:bodyPr>
          <a:lstStyle/>
          <a:p>
            <a:r>
              <a:rPr lang="en-US" sz="2400" dirty="0">
                <a:solidFill>
                  <a:srgbClr val="002060"/>
                </a:solidFill>
              </a:rPr>
              <a:t>Brian Ceccarelli, P.E., Principal Engineer</a:t>
            </a:r>
          </a:p>
          <a:p>
            <a:r>
              <a:rPr lang="en-US" sz="2400" dirty="0">
                <a:solidFill>
                  <a:srgbClr val="002060"/>
                </a:solidFill>
              </a:rPr>
              <a:t>Autonomous Vehicles Symposium, Michigan, October 25, 2017</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8FCB6-30EA-4FE5-9D7F-96FB5D3C7E63}"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875AA7E8-2748-474C-9CCE-A884996F4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27" y="731474"/>
            <a:ext cx="3828251" cy="1235167"/>
          </a:xfrm>
          <a:prstGeom prst="rect">
            <a:avLst/>
          </a:prstGeom>
        </p:spPr>
      </p:pic>
      <p:sp>
        <p:nvSpPr>
          <p:cNvPr id="5" name="TextBox 4">
            <a:extLst>
              <a:ext uri="{FF2B5EF4-FFF2-40B4-BE49-F238E27FC236}">
                <a16:creationId xmlns:a16="http://schemas.microsoft.com/office/drawing/2014/main" id="{D91CD8C0-7688-443F-A43A-70B24EB4944D}"/>
              </a:ext>
            </a:extLst>
          </p:cNvPr>
          <p:cNvSpPr txBox="1"/>
          <p:nvPr/>
        </p:nvSpPr>
        <p:spPr>
          <a:xfrm>
            <a:off x="2212848" y="2882298"/>
            <a:ext cx="7607808" cy="1323439"/>
          </a:xfrm>
          <a:prstGeom prst="rect">
            <a:avLst/>
          </a:prstGeom>
          <a:noFill/>
        </p:spPr>
        <p:txBody>
          <a:bodyPr wrap="square" rtlCol="0">
            <a:spAutoFit/>
          </a:bodyPr>
          <a:lstStyle/>
          <a:p>
            <a:r>
              <a:rPr lang="en-US" sz="4000" dirty="0">
                <a:solidFill>
                  <a:srgbClr val="FFC000"/>
                </a:solidFill>
                <a:hlinkClick r:id="rId4"/>
              </a:rPr>
              <a:t>http://talussoftware.com</a:t>
            </a:r>
            <a:endParaRPr lang="en-US" sz="4000" dirty="0">
              <a:solidFill>
                <a:srgbClr val="FFC000"/>
              </a:solidFill>
            </a:endParaRPr>
          </a:p>
          <a:p>
            <a:r>
              <a:rPr lang="en-US" sz="4000" dirty="0">
                <a:solidFill>
                  <a:srgbClr val="FFC000"/>
                </a:solidFill>
                <a:hlinkClick r:id="rId5"/>
              </a:rPr>
              <a:t>http://redlightrobber.com</a:t>
            </a:r>
            <a:endParaRPr lang="en-US" sz="4000" dirty="0">
              <a:solidFill>
                <a:srgbClr val="FFC000"/>
              </a:solidFill>
            </a:endParaRPr>
          </a:p>
        </p:txBody>
      </p:sp>
    </p:spTree>
    <p:extLst>
      <p:ext uri="{BB962C8B-B14F-4D97-AF65-F5344CB8AC3E}">
        <p14:creationId xmlns:p14="http://schemas.microsoft.com/office/powerpoint/2010/main" val="267464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AFE575-8FFE-4796-AFB1-36D9D6B5B20F}"/>
              </a:ext>
            </a:extLst>
          </p:cNvPr>
          <p:cNvSpPr>
            <a:spLocks noGrp="1"/>
          </p:cNvSpPr>
          <p:nvPr>
            <p:ph type="sldNum" sz="quarter" idx="12"/>
          </p:nvPr>
        </p:nvSpPr>
        <p:spPr/>
        <p:txBody>
          <a:bodyPr/>
          <a:lstStyle/>
          <a:p>
            <a:fld id="{0348FCB6-30EA-4FE5-9D7F-96FB5D3C7E63}" type="slidenum">
              <a:rPr lang="en-US" smtClean="0"/>
              <a:t>4</a:t>
            </a:fld>
            <a:endParaRPr lang="en-US"/>
          </a:p>
        </p:txBody>
      </p:sp>
      <p:sp>
        <p:nvSpPr>
          <p:cNvPr id="4" name="TextBox 3">
            <a:extLst>
              <a:ext uri="{FF2B5EF4-FFF2-40B4-BE49-F238E27FC236}">
                <a16:creationId xmlns:a16="http://schemas.microsoft.com/office/drawing/2014/main" id="{DE2631EE-2A6B-4584-8877-BE7B4E7FEBAD}"/>
              </a:ext>
            </a:extLst>
          </p:cNvPr>
          <p:cNvSpPr txBox="1"/>
          <p:nvPr/>
        </p:nvSpPr>
        <p:spPr>
          <a:xfrm>
            <a:off x="1956816" y="3588302"/>
            <a:ext cx="8385048" cy="2308324"/>
          </a:xfrm>
          <a:prstGeom prst="rect">
            <a:avLst/>
          </a:prstGeom>
          <a:noFill/>
        </p:spPr>
        <p:txBody>
          <a:bodyPr wrap="square" rtlCol="0">
            <a:spAutoFit/>
          </a:bodyPr>
          <a:lstStyle/>
          <a:p>
            <a:r>
              <a:rPr lang="en-US" sz="3600" dirty="0"/>
              <a:t>1. The AV shall travel safely.</a:t>
            </a:r>
          </a:p>
          <a:p>
            <a:r>
              <a:rPr lang="en-US" sz="3600" dirty="0"/>
              <a:t>2. The AV shall travel legally.</a:t>
            </a:r>
          </a:p>
          <a:p>
            <a:r>
              <a:rPr lang="en-US" sz="3600" dirty="0"/>
              <a:t>3. The AV shall travel efficiently.</a:t>
            </a:r>
          </a:p>
          <a:p>
            <a:r>
              <a:rPr lang="en-US" sz="3600" dirty="0"/>
              <a:t>4. The AV shall travel comfortably.</a:t>
            </a:r>
          </a:p>
        </p:txBody>
      </p:sp>
      <p:sp>
        <p:nvSpPr>
          <p:cNvPr id="6" name="TextBox 5">
            <a:extLst>
              <a:ext uri="{FF2B5EF4-FFF2-40B4-BE49-F238E27FC236}">
                <a16:creationId xmlns:a16="http://schemas.microsoft.com/office/drawing/2014/main" id="{BCDBF66D-C76E-4B5E-899B-8AECFFA0FA9B}"/>
              </a:ext>
            </a:extLst>
          </p:cNvPr>
          <p:cNvSpPr txBox="1"/>
          <p:nvPr/>
        </p:nvSpPr>
        <p:spPr>
          <a:xfrm>
            <a:off x="888022" y="695114"/>
            <a:ext cx="8361484" cy="707886"/>
          </a:xfrm>
          <a:prstGeom prst="rect">
            <a:avLst/>
          </a:prstGeom>
          <a:noFill/>
        </p:spPr>
        <p:txBody>
          <a:bodyPr wrap="square" rtlCol="0">
            <a:spAutoFit/>
          </a:bodyPr>
          <a:lstStyle/>
          <a:p>
            <a:r>
              <a:rPr lang="en-US" sz="4000" b="1" dirty="0"/>
              <a:t>Requirements</a:t>
            </a:r>
          </a:p>
        </p:txBody>
      </p:sp>
      <p:sp>
        <p:nvSpPr>
          <p:cNvPr id="8" name="TextBox 7">
            <a:extLst>
              <a:ext uri="{FF2B5EF4-FFF2-40B4-BE49-F238E27FC236}">
                <a16:creationId xmlns:a16="http://schemas.microsoft.com/office/drawing/2014/main" id="{95DECF54-6994-477C-A6B0-92B7E1E07659}"/>
              </a:ext>
            </a:extLst>
          </p:cNvPr>
          <p:cNvSpPr txBox="1"/>
          <p:nvPr/>
        </p:nvSpPr>
        <p:spPr>
          <a:xfrm>
            <a:off x="1153198" y="1618488"/>
            <a:ext cx="8458200" cy="1200329"/>
          </a:xfrm>
          <a:prstGeom prst="rect">
            <a:avLst/>
          </a:prstGeom>
          <a:noFill/>
        </p:spPr>
        <p:txBody>
          <a:bodyPr wrap="square" rtlCol="0">
            <a:spAutoFit/>
          </a:bodyPr>
          <a:lstStyle/>
          <a:p>
            <a:r>
              <a:rPr lang="en-US" sz="3600" dirty="0"/>
              <a:t>Can a manufacturer develop an AV which passes validation?  </a:t>
            </a:r>
            <a:endParaRPr lang="en-US" sz="2800" dirty="0"/>
          </a:p>
        </p:txBody>
      </p:sp>
    </p:spTree>
    <p:extLst>
      <p:ext uri="{BB962C8B-B14F-4D97-AF65-F5344CB8AC3E}">
        <p14:creationId xmlns:p14="http://schemas.microsoft.com/office/powerpoint/2010/main" val="304071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0F03DF-EE22-40E5-A249-1A08EC9A9924}"/>
              </a:ext>
            </a:extLst>
          </p:cNvPr>
          <p:cNvSpPr>
            <a:spLocks noGrp="1"/>
          </p:cNvSpPr>
          <p:nvPr>
            <p:ph type="sldNum" sz="quarter" idx="12"/>
          </p:nvPr>
        </p:nvSpPr>
        <p:spPr/>
        <p:txBody>
          <a:bodyPr/>
          <a:lstStyle/>
          <a:p>
            <a:fld id="{0348FCB6-30EA-4FE5-9D7F-96FB5D3C7E63}" type="slidenum">
              <a:rPr lang="en-US" smtClean="0"/>
              <a:t>5</a:t>
            </a:fld>
            <a:endParaRPr lang="en-US"/>
          </a:p>
        </p:txBody>
      </p:sp>
      <p:pic>
        <p:nvPicPr>
          <p:cNvPr id="4" name="Picture 3">
            <a:extLst>
              <a:ext uri="{FF2B5EF4-FFF2-40B4-BE49-F238E27FC236}">
                <a16:creationId xmlns:a16="http://schemas.microsoft.com/office/drawing/2014/main" id="{C6D7EC10-66ED-45C9-B060-D45DA880C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075" y="0"/>
            <a:ext cx="5167850" cy="6858000"/>
          </a:xfrm>
          <a:prstGeom prst="rect">
            <a:avLst/>
          </a:prstGeom>
        </p:spPr>
      </p:pic>
      <p:sp>
        <p:nvSpPr>
          <p:cNvPr id="5" name="TextBox 4">
            <a:extLst>
              <a:ext uri="{FF2B5EF4-FFF2-40B4-BE49-F238E27FC236}">
                <a16:creationId xmlns:a16="http://schemas.microsoft.com/office/drawing/2014/main" id="{7737AAEB-5B7E-4DC1-854E-1204604D6546}"/>
              </a:ext>
            </a:extLst>
          </p:cNvPr>
          <p:cNvSpPr txBox="1"/>
          <p:nvPr/>
        </p:nvSpPr>
        <p:spPr>
          <a:xfrm>
            <a:off x="321013" y="5363376"/>
            <a:ext cx="3191062" cy="1200329"/>
          </a:xfrm>
          <a:prstGeom prst="rect">
            <a:avLst/>
          </a:prstGeom>
          <a:noFill/>
        </p:spPr>
        <p:txBody>
          <a:bodyPr wrap="square" rtlCol="0">
            <a:spAutoFit/>
          </a:bodyPr>
          <a:lstStyle/>
          <a:p>
            <a:r>
              <a:rPr lang="en-US" b="1" dirty="0"/>
              <a:t>Suffolk County, New York</a:t>
            </a:r>
          </a:p>
          <a:p>
            <a:endParaRPr lang="en-US" b="1" dirty="0"/>
          </a:p>
          <a:p>
            <a:r>
              <a:rPr lang="en-US" b="1" dirty="0"/>
              <a:t>Red Light Camera Safety Report - 2015</a:t>
            </a:r>
          </a:p>
        </p:txBody>
      </p:sp>
    </p:spTree>
    <p:extLst>
      <p:ext uri="{BB962C8B-B14F-4D97-AF65-F5344CB8AC3E}">
        <p14:creationId xmlns:p14="http://schemas.microsoft.com/office/powerpoint/2010/main" val="3107733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9C97B4-4B56-4DF3-B188-FEC6128705EF}"/>
              </a:ext>
            </a:extLst>
          </p:cNvPr>
          <p:cNvSpPr>
            <a:spLocks noGrp="1"/>
          </p:cNvSpPr>
          <p:nvPr>
            <p:ph type="sldNum" sz="quarter" idx="12"/>
          </p:nvPr>
        </p:nvSpPr>
        <p:spPr/>
        <p:txBody>
          <a:bodyPr/>
          <a:lstStyle/>
          <a:p>
            <a:fld id="{0348FCB6-30EA-4FE5-9D7F-96FB5D3C7E63}" type="slidenum">
              <a:rPr lang="en-US" smtClean="0"/>
              <a:t>6</a:t>
            </a:fld>
            <a:endParaRPr lang="en-US"/>
          </a:p>
        </p:txBody>
      </p:sp>
      <p:sp>
        <p:nvSpPr>
          <p:cNvPr id="3" name="TextBox 2">
            <a:extLst>
              <a:ext uri="{FF2B5EF4-FFF2-40B4-BE49-F238E27FC236}">
                <a16:creationId xmlns:a16="http://schemas.microsoft.com/office/drawing/2014/main" id="{28113E5E-9642-4701-B71B-43934B3EB237}"/>
              </a:ext>
            </a:extLst>
          </p:cNvPr>
          <p:cNvSpPr txBox="1"/>
          <p:nvPr/>
        </p:nvSpPr>
        <p:spPr>
          <a:xfrm>
            <a:off x="1310053" y="615461"/>
            <a:ext cx="5108331" cy="707886"/>
          </a:xfrm>
          <a:prstGeom prst="rect">
            <a:avLst/>
          </a:prstGeom>
          <a:noFill/>
        </p:spPr>
        <p:txBody>
          <a:bodyPr wrap="square" rtlCol="0">
            <a:spAutoFit/>
          </a:bodyPr>
          <a:lstStyle/>
          <a:p>
            <a:r>
              <a:rPr lang="en-US" sz="4000" b="1" dirty="0"/>
              <a:t>Assumptions</a:t>
            </a:r>
          </a:p>
        </p:txBody>
      </p:sp>
      <p:sp>
        <p:nvSpPr>
          <p:cNvPr id="5" name="TextBox 4">
            <a:extLst>
              <a:ext uri="{FF2B5EF4-FFF2-40B4-BE49-F238E27FC236}">
                <a16:creationId xmlns:a16="http://schemas.microsoft.com/office/drawing/2014/main" id="{8A583A25-E25E-4E0C-A475-75D5217FDBB5}"/>
              </a:ext>
            </a:extLst>
          </p:cNvPr>
          <p:cNvSpPr txBox="1"/>
          <p:nvPr/>
        </p:nvSpPr>
        <p:spPr>
          <a:xfrm>
            <a:off x="1310053" y="1916723"/>
            <a:ext cx="9179169" cy="1754326"/>
          </a:xfrm>
          <a:prstGeom prst="rect">
            <a:avLst/>
          </a:prstGeom>
          <a:noFill/>
        </p:spPr>
        <p:txBody>
          <a:bodyPr wrap="square" rtlCol="0">
            <a:spAutoFit/>
          </a:bodyPr>
          <a:lstStyle/>
          <a:p>
            <a:r>
              <a:rPr lang="en-US" sz="3600" dirty="0"/>
              <a:t>Traffic engineers have designed signalized intersections so that a vehicle can always travel safely.</a:t>
            </a:r>
          </a:p>
        </p:txBody>
      </p:sp>
      <p:sp>
        <p:nvSpPr>
          <p:cNvPr id="7" name="TextBox 6">
            <a:extLst>
              <a:ext uri="{FF2B5EF4-FFF2-40B4-BE49-F238E27FC236}">
                <a16:creationId xmlns:a16="http://schemas.microsoft.com/office/drawing/2014/main" id="{3C447696-48A5-43CA-B710-77F549DD11E6}"/>
              </a:ext>
            </a:extLst>
          </p:cNvPr>
          <p:cNvSpPr txBox="1"/>
          <p:nvPr/>
        </p:nvSpPr>
        <p:spPr>
          <a:xfrm>
            <a:off x="1310053" y="4264425"/>
            <a:ext cx="8889024" cy="1754326"/>
          </a:xfrm>
          <a:prstGeom prst="rect">
            <a:avLst/>
          </a:prstGeom>
          <a:noFill/>
        </p:spPr>
        <p:txBody>
          <a:bodyPr wrap="square" rtlCol="0">
            <a:spAutoFit/>
          </a:bodyPr>
          <a:lstStyle/>
          <a:p>
            <a:r>
              <a:rPr lang="en-US" sz="3600" dirty="0"/>
              <a:t>Traffic engineers have designed signalized intersections so that a vehicle can always travel legally.</a:t>
            </a:r>
          </a:p>
        </p:txBody>
      </p:sp>
    </p:spTree>
    <p:extLst>
      <p:ext uri="{BB962C8B-B14F-4D97-AF65-F5344CB8AC3E}">
        <p14:creationId xmlns:p14="http://schemas.microsoft.com/office/powerpoint/2010/main" val="2649356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7</a:t>
            </a:fld>
            <a:endParaRPr lang="en-US"/>
          </a:p>
        </p:txBody>
      </p:sp>
      <p:pic>
        <p:nvPicPr>
          <p:cNvPr id="4" name="Starman">
            <a:hlinkClick r:id="" action="ppaction://media"/>
            <a:extLst>
              <a:ext uri="{FF2B5EF4-FFF2-40B4-BE49-F238E27FC236}">
                <a16:creationId xmlns:a16="http://schemas.microsoft.com/office/drawing/2014/main" id="{E4945E15-4B66-4EEF-B530-0F85398E1D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5813" y="646712"/>
            <a:ext cx="9712010" cy="5463005"/>
          </a:xfrm>
          <a:prstGeom prst="rect">
            <a:avLst/>
          </a:prstGeom>
        </p:spPr>
      </p:pic>
    </p:spTree>
    <p:extLst>
      <p:ext uri="{BB962C8B-B14F-4D97-AF65-F5344CB8AC3E}">
        <p14:creationId xmlns:p14="http://schemas.microsoft.com/office/powerpoint/2010/main" val="3861168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8</a:t>
            </a:fld>
            <a:endParaRPr lang="en-US"/>
          </a:p>
        </p:txBody>
      </p:sp>
      <p:pic>
        <p:nvPicPr>
          <p:cNvPr id="4" name="CommercialVsSedanYellow">
            <a:hlinkClick r:id="" action="ppaction://media"/>
            <a:extLst>
              <a:ext uri="{FF2B5EF4-FFF2-40B4-BE49-F238E27FC236}">
                <a16:creationId xmlns:a16="http://schemas.microsoft.com/office/drawing/2014/main" id="{AD530816-CFDF-4F2A-9BBB-0A3A32058F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4895" y="622126"/>
            <a:ext cx="9028058" cy="5078283"/>
          </a:xfrm>
          <a:prstGeom prst="rect">
            <a:avLst/>
          </a:prstGeom>
        </p:spPr>
      </p:pic>
    </p:spTree>
    <p:extLst>
      <p:ext uri="{BB962C8B-B14F-4D97-AF65-F5344CB8AC3E}">
        <p14:creationId xmlns:p14="http://schemas.microsoft.com/office/powerpoint/2010/main" val="230690241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9</a:t>
            </a:fld>
            <a:endParaRPr lang="en-US"/>
          </a:p>
        </p:txBody>
      </p:sp>
      <p:pic>
        <p:nvPicPr>
          <p:cNvPr id="5" name="KnightdaleBus">
            <a:hlinkClick r:id="" action="ppaction://media"/>
            <a:extLst>
              <a:ext uri="{FF2B5EF4-FFF2-40B4-BE49-F238E27FC236}">
                <a16:creationId xmlns:a16="http://schemas.microsoft.com/office/drawing/2014/main" id="{9EC228F0-5A51-447D-BF66-F3F98AA474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8819" y="565324"/>
            <a:ext cx="9544085" cy="5368548"/>
          </a:xfrm>
          <a:prstGeom prst="rect">
            <a:avLst/>
          </a:prstGeom>
        </p:spPr>
      </p:pic>
    </p:spTree>
    <p:extLst>
      <p:ext uri="{BB962C8B-B14F-4D97-AF65-F5344CB8AC3E}">
        <p14:creationId xmlns:p14="http://schemas.microsoft.com/office/powerpoint/2010/main" val="1855985360"/>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1350</TotalTime>
  <Words>2253</Words>
  <Application>Microsoft Office PowerPoint</Application>
  <PresentationFormat>Widescreen</PresentationFormat>
  <Paragraphs>269</Paragraphs>
  <Slides>38</Slides>
  <Notes>30</Notes>
  <HiddenSlides>0</HiddenSlides>
  <MMClips>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Calibri</vt:lpstr>
      <vt:lpstr>Cambria Math</vt:lpstr>
      <vt:lpstr>Times New Roman</vt:lpstr>
      <vt:lpstr>Trebuchet MS</vt:lpstr>
      <vt:lpstr>Wingdings 3</vt:lpstr>
      <vt:lpstr>Facet</vt:lpstr>
      <vt:lpstr>Document</vt:lpstr>
      <vt:lpstr>Signalized Intersections Prevent Travelling from Point A to B Legally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the Equation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of the Yellow Change Interval</dc:title>
  <dc:creator>bceccarelli</dc:creator>
  <cp:lastModifiedBy>bceccarelli</cp:lastModifiedBy>
  <cp:revision>338</cp:revision>
  <cp:lastPrinted>2015-09-09T03:57:14Z</cp:lastPrinted>
  <dcterms:created xsi:type="dcterms:W3CDTF">2015-07-28T01:21:12Z</dcterms:created>
  <dcterms:modified xsi:type="dcterms:W3CDTF">2017-10-24T01:03:02Z</dcterms:modified>
</cp:coreProperties>
</file>